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1" r:id="rId3"/>
    <p:sldId id="262" r:id="rId4"/>
    <p:sldId id="263" r:id="rId5"/>
    <p:sldId id="264" r:id="rId6"/>
    <p:sldId id="265" r:id="rId7"/>
    <p:sldId id="267" r:id="rId8"/>
    <p:sldId id="268" r:id="rId9"/>
    <p:sldId id="269" r:id="rId10"/>
    <p:sldId id="270"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10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1B15B5-A4C5-4785-B936-B62686637A86}" type="datetimeFigureOut">
              <a:rPr lang="en-NZ" smtClean="0"/>
              <a:t>4/06/2020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08EF3-6E66-4E7F-9E04-C9D19797A3BC}" type="slidenum">
              <a:rPr lang="en-NZ" smtClean="0"/>
              <a:t>‹#›</a:t>
            </a:fld>
            <a:endParaRPr lang="en-NZ"/>
          </a:p>
        </p:txBody>
      </p:sp>
    </p:spTree>
    <p:extLst>
      <p:ext uri="{BB962C8B-B14F-4D97-AF65-F5344CB8AC3E}">
        <p14:creationId xmlns:p14="http://schemas.microsoft.com/office/powerpoint/2010/main" val="1504673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2</a:t>
            </a:fld>
            <a:endParaRPr lang="en-US" noProof="0" dirty="0"/>
          </a:p>
        </p:txBody>
      </p:sp>
    </p:spTree>
    <p:extLst>
      <p:ext uri="{BB962C8B-B14F-4D97-AF65-F5344CB8AC3E}">
        <p14:creationId xmlns:p14="http://schemas.microsoft.com/office/powerpoint/2010/main" val="368926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E48E-B10F-4518-917C-698FE76B0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C9FAFB1-D678-450D-8E78-36D2B0696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76B331A-5836-4346-A0FB-282C104F1778}"/>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22CA7DA9-90AD-4444-8E95-A0C78FECB3C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D66DF40-C570-4F58-B145-0F053CAC3972}"/>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302176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C769-C693-48A5-A4EE-59180F2A32AC}"/>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CEE2392-A688-4E47-A85F-5F7A6C353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17EA3A1-7F9B-498F-8CE5-924B00175EAD}"/>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5B8BDDFF-2B10-4DFF-84AB-E4805FA1DAF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B3B52AF-851C-442C-A63C-2CDFAC199D16}"/>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251097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6498A6-D85A-454E-BB59-F4B37D8D20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94EDB6F-3435-4302-A236-B026BCF48F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73E1B8A-F466-408F-A3C9-BBCED2083645}"/>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363D8E5D-E1CD-4773-A123-2051CABBD78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C5C3556-155D-4E4B-9E4C-2B3B8A4AE36D}"/>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150311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8540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2236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5857-2262-45B4-915B-36ECC512CBB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EB445A7-7B59-4065-841A-9BBE2003CF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1804117-74CA-4DD0-8307-BC50E9FD9C3A}"/>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CAC1F16B-65A9-44E4-9768-FAC6CF20C9D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0E14A7D-6D9E-479D-8481-457A1004DB1E}"/>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331631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DF9E-9DC8-4546-8B48-4C2F0EEB01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656F25F-609A-4CDE-8CF1-757957994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300FB-A21F-4A0A-AC06-B43C471D5CC2}"/>
              </a:ext>
            </a:extLst>
          </p:cNvPr>
          <p:cNvSpPr>
            <a:spLocks noGrp="1"/>
          </p:cNvSpPr>
          <p:nvPr>
            <p:ph type="dt" sz="half" idx="10"/>
          </p:nvPr>
        </p:nvSpPr>
        <p:spPr/>
        <p:txBody>
          <a:bodyPr/>
          <a:lstStyle/>
          <a:p>
            <a:endParaRPr lang="en-NZ"/>
          </a:p>
        </p:txBody>
      </p:sp>
      <p:sp>
        <p:nvSpPr>
          <p:cNvPr id="5" name="Footer Placeholder 4">
            <a:extLst>
              <a:ext uri="{FF2B5EF4-FFF2-40B4-BE49-F238E27FC236}">
                <a16:creationId xmlns:a16="http://schemas.microsoft.com/office/drawing/2014/main" id="{AEE4D483-F7C9-406A-A030-5EF43E46705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ABB8694-2030-4B8D-8CCF-3B179108D827}"/>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412251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A580-F777-4042-AB3A-D504E923C7D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7C29840-77F1-4AF5-AA18-636B9BF8DD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65DFF63-DA99-44CB-ACBF-9FA53C6923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5D827E75-C228-48B8-AFDD-0302622F6C85}"/>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486778FB-51CE-4BB2-A99A-2273672EF89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EE8543D-3FC1-44C1-A8AB-3C392481FB0E}"/>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83997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B844-EC29-4F01-B364-3C82F8D7B03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2C46AAB-220D-427C-BDA1-E79934DB8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B6DBA-8514-47D2-92D5-65EEC1127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0954BCD-8892-4A05-BE5F-B0ED417C2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D6AFE9-2D0C-473A-B369-50A8BF9D5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EFBA23A-F347-40E8-AD0A-3E1FD7723245}"/>
              </a:ext>
            </a:extLst>
          </p:cNvPr>
          <p:cNvSpPr>
            <a:spLocks noGrp="1"/>
          </p:cNvSpPr>
          <p:nvPr>
            <p:ph type="dt" sz="half" idx="10"/>
          </p:nvPr>
        </p:nvSpPr>
        <p:spPr/>
        <p:txBody>
          <a:bodyPr/>
          <a:lstStyle/>
          <a:p>
            <a:endParaRPr lang="en-NZ"/>
          </a:p>
        </p:txBody>
      </p:sp>
      <p:sp>
        <p:nvSpPr>
          <p:cNvPr id="8" name="Footer Placeholder 7">
            <a:extLst>
              <a:ext uri="{FF2B5EF4-FFF2-40B4-BE49-F238E27FC236}">
                <a16:creationId xmlns:a16="http://schemas.microsoft.com/office/drawing/2014/main" id="{3C738DE9-DCB6-40D7-A535-924753887DF5}"/>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E0312DF9-4D8B-45B7-9272-6DBD9ABA9DC4}"/>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169554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6122-6482-402D-85FC-0C6B8FC9824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DBA4AFD6-97C5-40FC-8180-3BFAF9CF1178}"/>
              </a:ext>
            </a:extLst>
          </p:cNvPr>
          <p:cNvSpPr>
            <a:spLocks noGrp="1"/>
          </p:cNvSpPr>
          <p:nvPr>
            <p:ph type="dt" sz="half" idx="10"/>
          </p:nvPr>
        </p:nvSpPr>
        <p:spPr/>
        <p:txBody>
          <a:bodyPr/>
          <a:lstStyle/>
          <a:p>
            <a:endParaRPr lang="en-NZ"/>
          </a:p>
        </p:txBody>
      </p:sp>
      <p:sp>
        <p:nvSpPr>
          <p:cNvPr id="4" name="Footer Placeholder 3">
            <a:extLst>
              <a:ext uri="{FF2B5EF4-FFF2-40B4-BE49-F238E27FC236}">
                <a16:creationId xmlns:a16="http://schemas.microsoft.com/office/drawing/2014/main" id="{08B893EA-423A-41D4-9A73-71B85CEAC90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8DC1549E-1DEE-4E36-AD9E-70384D52522D}"/>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148351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D4765-2BC7-485E-B3E2-C19109BD0E7F}"/>
              </a:ext>
            </a:extLst>
          </p:cNvPr>
          <p:cNvSpPr>
            <a:spLocks noGrp="1"/>
          </p:cNvSpPr>
          <p:nvPr>
            <p:ph type="dt" sz="half" idx="10"/>
          </p:nvPr>
        </p:nvSpPr>
        <p:spPr/>
        <p:txBody>
          <a:bodyPr/>
          <a:lstStyle/>
          <a:p>
            <a:endParaRPr lang="en-NZ"/>
          </a:p>
        </p:txBody>
      </p:sp>
      <p:sp>
        <p:nvSpPr>
          <p:cNvPr id="3" name="Footer Placeholder 2">
            <a:extLst>
              <a:ext uri="{FF2B5EF4-FFF2-40B4-BE49-F238E27FC236}">
                <a16:creationId xmlns:a16="http://schemas.microsoft.com/office/drawing/2014/main" id="{2CA49268-822E-4948-BF41-84AC71055A1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56FE10A-50AA-42DB-A975-B0E9E6A7A1DC}"/>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152906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85A5-6B77-4B7F-A917-E37A1D7A1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FDDA41F-0474-4D80-8468-5CD593032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91CD1C4-71B6-4F84-B69C-39FDEE93A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52DE1-7CB7-490F-A3F3-2CF6917F4D77}"/>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50583B94-7A30-4539-BA69-A57FEA1C7B2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EC76ACA-549E-4495-9445-3BB58396D62D}"/>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115372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5A3B-21D3-408B-BF43-E5FFD02ED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87418BC-14F5-4BA7-973B-689D288E6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C69816E-1678-4D3C-962C-B26EEFB25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685F8-D4B2-4B6C-966A-7AF93D359269}"/>
              </a:ext>
            </a:extLst>
          </p:cNvPr>
          <p:cNvSpPr>
            <a:spLocks noGrp="1"/>
          </p:cNvSpPr>
          <p:nvPr>
            <p:ph type="dt" sz="half" idx="10"/>
          </p:nvPr>
        </p:nvSpPr>
        <p:spPr/>
        <p:txBody>
          <a:bodyPr/>
          <a:lstStyle/>
          <a:p>
            <a:endParaRPr lang="en-NZ"/>
          </a:p>
        </p:txBody>
      </p:sp>
      <p:sp>
        <p:nvSpPr>
          <p:cNvPr id="6" name="Footer Placeholder 5">
            <a:extLst>
              <a:ext uri="{FF2B5EF4-FFF2-40B4-BE49-F238E27FC236}">
                <a16:creationId xmlns:a16="http://schemas.microsoft.com/office/drawing/2014/main" id="{E5073EBD-CF4A-4B13-AD1D-B15EAEF9AD4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9A95A05-B2D3-4A28-8B9C-12B3E9687785}"/>
              </a:ext>
            </a:extLst>
          </p:cNvPr>
          <p:cNvSpPr>
            <a:spLocks noGrp="1"/>
          </p:cNvSpPr>
          <p:nvPr>
            <p:ph type="sldNum" sz="quarter" idx="12"/>
          </p:nvPr>
        </p:nvSpPr>
        <p:spPr/>
        <p:txBody>
          <a:bodyPr/>
          <a:lstStyle/>
          <a:p>
            <a:fld id="{44004D3E-7BC2-48FA-A2EF-63A8D3B056A0}" type="slidenum">
              <a:rPr lang="en-NZ" smtClean="0"/>
              <a:t>‹#›</a:t>
            </a:fld>
            <a:endParaRPr lang="en-NZ"/>
          </a:p>
        </p:txBody>
      </p:sp>
    </p:spTree>
    <p:extLst>
      <p:ext uri="{BB962C8B-B14F-4D97-AF65-F5344CB8AC3E}">
        <p14:creationId xmlns:p14="http://schemas.microsoft.com/office/powerpoint/2010/main" val="244486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3D1515-FF6A-4ABB-A23B-13C452D75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D505351-D77E-4E21-99DA-BD7811D98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9DB0CF3-1E93-4FC8-A248-7E7326AF2E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NZ"/>
          </a:p>
        </p:txBody>
      </p:sp>
      <p:sp>
        <p:nvSpPr>
          <p:cNvPr id="5" name="Footer Placeholder 4">
            <a:extLst>
              <a:ext uri="{FF2B5EF4-FFF2-40B4-BE49-F238E27FC236}">
                <a16:creationId xmlns:a16="http://schemas.microsoft.com/office/drawing/2014/main" id="{889AC2DC-8DF7-4062-8554-675FB9CFB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32F86FCC-1365-4E6E-ADFC-C55A44D18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04D3E-7BC2-48FA-A2EF-63A8D3B056A0}" type="slidenum">
              <a:rPr lang="en-NZ" smtClean="0"/>
              <a:t>‹#›</a:t>
            </a:fld>
            <a:endParaRPr lang="en-NZ"/>
          </a:p>
        </p:txBody>
      </p:sp>
    </p:spTree>
    <p:extLst>
      <p:ext uri="{BB962C8B-B14F-4D97-AF65-F5344CB8AC3E}">
        <p14:creationId xmlns:p14="http://schemas.microsoft.com/office/powerpoint/2010/main" val="602508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navigators.org/resource/how-to-prepare-your-personal-testimon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biblehub.com/1_peter/3-17.htm" TargetMode="External"/><Relationship Id="rId3" Type="http://schemas.openxmlformats.org/officeDocument/2006/relationships/image" Target="../media/image3.JPG"/><Relationship Id="rId7" Type="http://schemas.openxmlformats.org/officeDocument/2006/relationships/hyperlink" Target="https://biblehub.com/1_peter/3-16.ht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biblehub.com/1_peter/3-15.htm" TargetMode="External"/><Relationship Id="rId5" Type="http://schemas.openxmlformats.org/officeDocument/2006/relationships/hyperlink" Target="https://biblehub.com/bsb/1_peter/3.htm#fn" TargetMode="External"/><Relationship Id="rId4" Type="http://schemas.openxmlformats.org/officeDocument/2006/relationships/hyperlink" Target="https://biblehub.com/1_peter/3-14.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3072B96B-8E35-4D15-80A0-1DD4745F75B5}"/>
              </a:ext>
            </a:extLst>
          </p:cNvPr>
          <p:cNvPicPr>
            <a:picLocks noGrp="1" noChangeAspect="1"/>
          </p:cNvPicPr>
          <p:nvPr>
            <p:ph type="pic" sz="quarter" idx="12"/>
          </p:nvPr>
        </p:nvPicPr>
        <p:blipFill>
          <a:blip r:embed="rId3"/>
          <a:srcRect/>
          <a:stretch/>
        </p:blipFill>
        <p:spPr>
          <a:xfrm>
            <a:off x="152557" y="86714"/>
            <a:ext cx="11886887" cy="6684572"/>
          </a:xfrm>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152556" y="225595"/>
            <a:ext cx="5095849" cy="2141824"/>
          </a:xfrm>
        </p:spPr>
        <p:txBody>
          <a:bodyPr/>
          <a:lstStyle/>
          <a:p>
            <a:r>
              <a:rPr lang="en-US" dirty="0"/>
              <a:t>Reason for the</a:t>
            </a:r>
            <a:br>
              <a:rPr lang="en-US" dirty="0"/>
            </a:br>
            <a:r>
              <a:rPr lang="en-US" dirty="0"/>
              <a:t>HOPE!</a:t>
            </a:r>
          </a:p>
        </p:txBody>
      </p:sp>
      <p:pic>
        <p:nvPicPr>
          <p:cNvPr id="15" name="Picture 14">
            <a:extLst>
              <a:ext uri="{FF2B5EF4-FFF2-40B4-BE49-F238E27FC236}">
                <a16:creationId xmlns:a16="http://schemas.microsoft.com/office/drawing/2014/main" id="{E59089BD-A05A-4E28-AFD9-50A72EA81166}"/>
              </a:ext>
            </a:extLst>
          </p:cNvPr>
          <p:cNvPicPr>
            <a:picLocks noChangeAspect="1"/>
          </p:cNvPicPr>
          <p:nvPr/>
        </p:nvPicPr>
        <p:blipFill>
          <a:blip r:embed="rId4"/>
          <a:srcRect/>
          <a:stretch/>
        </p:blipFill>
        <p:spPr>
          <a:xfrm>
            <a:off x="368047" y="360281"/>
            <a:ext cx="1255843" cy="703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152556" y="5676416"/>
            <a:ext cx="5095849" cy="955989"/>
          </a:xfrm>
        </p:spPr>
        <p:txBody>
          <a:bodyPr/>
          <a:lstStyle/>
          <a:p>
            <a:r>
              <a:rPr lang="en-US" b="1" dirty="0"/>
              <a:t>1 Peter 3: 14 – 17</a:t>
            </a:r>
          </a:p>
          <a:p>
            <a:r>
              <a:rPr lang="en-US" b="1" dirty="0"/>
              <a:t>Creating YOUR Apologia </a:t>
            </a:r>
          </a:p>
        </p:txBody>
      </p:sp>
      <p:sp>
        <p:nvSpPr>
          <p:cNvPr id="47" name="Freeform: Shape 46">
            <a:extLst>
              <a:ext uri="{FF2B5EF4-FFF2-40B4-BE49-F238E27FC236}">
                <a16:creationId xmlns:a16="http://schemas.microsoft.com/office/drawing/2014/main" id="{B6D0B8EE-8E06-4051-87BF-62C153F3FBBB}"/>
              </a:ext>
              <a:ext uri="{C183D7F6-B498-43B3-948B-1728B52AA6E4}">
                <adec:decorative xmlns:adec="http://schemas.microsoft.com/office/drawing/2017/decorative" val="1"/>
              </a:ext>
            </a:extLst>
          </p:cNvPr>
          <p:cNvSpPr/>
          <p:nvPr/>
        </p:nvSpPr>
        <p:spPr>
          <a:xfrm rot="4308689">
            <a:off x="4104843" y="70774"/>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455692-3082-4A45-8FAA-C82B09000874}"/>
              </a:ext>
            </a:extLst>
          </p:cNvPr>
          <p:cNvSpPr>
            <a:spLocks noGrp="1"/>
          </p:cNvSpPr>
          <p:nvPr>
            <p:ph type="title"/>
          </p:nvPr>
        </p:nvSpPr>
        <p:spPr>
          <a:xfrm>
            <a:off x="343667" y="3040026"/>
            <a:ext cx="3166070" cy="3136937"/>
          </a:xfrm>
        </p:spPr>
        <p:txBody>
          <a:bodyPr anchor="t">
            <a:normAutofit/>
          </a:bodyPr>
          <a:lstStyle/>
          <a:p>
            <a:pPr algn="ctr"/>
            <a:r>
              <a:rPr lang="en-NZ" sz="4800" b="1" dirty="0">
                <a:solidFill>
                  <a:schemeClr val="bg1"/>
                </a:solidFill>
              </a:rPr>
              <a:t>Know How: Sustainable and Accessible</a:t>
            </a:r>
          </a:p>
        </p:txBody>
      </p:sp>
      <p:pic>
        <p:nvPicPr>
          <p:cNvPr id="4" name="Picture Placeholder 160" descr="Desk">
            <a:extLst>
              <a:ext uri="{FF2B5EF4-FFF2-40B4-BE49-F238E27FC236}">
                <a16:creationId xmlns:a16="http://schemas.microsoft.com/office/drawing/2014/main" id="{8C2FC43A-30E8-4B11-8263-141649585FEA}"/>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967402" y="681037"/>
            <a:ext cx="1918600" cy="1918600"/>
          </a:xfrm>
          <a:prstGeom prst="rect">
            <a:avLst/>
          </a:prstGeom>
        </p:spPr>
      </p:pic>
      <p:sp>
        <p:nvSpPr>
          <p:cNvPr id="3" name="Content Placeholder 2">
            <a:extLst>
              <a:ext uri="{FF2B5EF4-FFF2-40B4-BE49-F238E27FC236}">
                <a16:creationId xmlns:a16="http://schemas.microsoft.com/office/drawing/2014/main" id="{35AE060E-99FE-49CB-9DEC-36D5868A2D13}"/>
              </a:ext>
            </a:extLst>
          </p:cNvPr>
          <p:cNvSpPr>
            <a:spLocks noGrp="1"/>
          </p:cNvSpPr>
          <p:nvPr>
            <p:ph idx="1"/>
          </p:nvPr>
        </p:nvSpPr>
        <p:spPr>
          <a:xfrm>
            <a:off x="3995131" y="110464"/>
            <a:ext cx="7625388" cy="6640140"/>
          </a:xfrm>
        </p:spPr>
        <p:txBody>
          <a:bodyPr anchor="ctr">
            <a:normAutofit/>
          </a:bodyPr>
          <a:lstStyle/>
          <a:p>
            <a:pPr marL="0" indent="0">
              <a:buNone/>
            </a:pPr>
            <a:r>
              <a:rPr lang="en-NZ" sz="1800" u="sng" dirty="0"/>
              <a:t>As you will soon see these two are closely intertwined</a:t>
            </a:r>
          </a:p>
          <a:p>
            <a:pPr marL="0" indent="0">
              <a:buNone/>
            </a:pPr>
            <a:r>
              <a:rPr lang="en-NZ" sz="3200" b="1" dirty="0"/>
              <a:t>SUSTAINABLE</a:t>
            </a:r>
          </a:p>
          <a:p>
            <a:pPr>
              <a:buFont typeface="Courier New" panose="02070309020205020404" pitchFamily="49" charset="0"/>
              <a:buChar char="o"/>
            </a:pPr>
            <a:r>
              <a:rPr lang="en-NZ" sz="1800" dirty="0"/>
              <a:t>Contains personal experiences (testimony) about the influence of Jesus on your life.</a:t>
            </a:r>
          </a:p>
          <a:p>
            <a:pPr>
              <a:buFont typeface="Courier New" panose="02070309020205020404" pitchFamily="49" charset="0"/>
              <a:buChar char="o"/>
            </a:pPr>
            <a:r>
              <a:rPr lang="en-NZ" sz="1800" dirty="0"/>
              <a:t>These experiences will be a comfort for you and remembering them will help </a:t>
            </a:r>
            <a:r>
              <a:rPr lang="en-NZ" sz="1800" u="sng" dirty="0"/>
              <a:t>sustain</a:t>
            </a:r>
            <a:r>
              <a:rPr lang="en-NZ" sz="1800" dirty="0"/>
              <a:t> you in a time of suffering and fear.</a:t>
            </a:r>
          </a:p>
          <a:p>
            <a:pPr>
              <a:buFont typeface="Courier New" panose="02070309020205020404" pitchFamily="49" charset="0"/>
              <a:buChar char="o"/>
            </a:pPr>
            <a:r>
              <a:rPr lang="en-NZ" sz="1800" dirty="0"/>
              <a:t>There are many resources on how to prepare a personal testimony, but I am a big fan (in light of Acts 26) of the </a:t>
            </a:r>
            <a:r>
              <a:rPr lang="en-NZ" sz="1800" b="1" dirty="0"/>
              <a:t>before, how, after</a:t>
            </a:r>
            <a:r>
              <a:rPr lang="en-NZ" sz="1800" dirty="0"/>
              <a:t> approach. </a:t>
            </a:r>
          </a:p>
          <a:p>
            <a:pPr lvl="1"/>
            <a:r>
              <a:rPr lang="en-NZ" sz="1800" b="1" dirty="0"/>
              <a:t>BEFORE</a:t>
            </a:r>
            <a:r>
              <a:rPr lang="en-NZ" sz="1800" dirty="0"/>
              <a:t>: </a:t>
            </a:r>
            <a:r>
              <a:rPr lang="en-US" sz="1800" dirty="0"/>
              <a:t>Before you met Christ, what were some of your needs, what was lacking, or what was missing in your life?  What solutions for your life did you try that didn’t work?</a:t>
            </a:r>
          </a:p>
          <a:p>
            <a:pPr lvl="1"/>
            <a:r>
              <a:rPr lang="en-US" sz="1800" b="1" dirty="0"/>
              <a:t>HOW: </a:t>
            </a:r>
            <a:r>
              <a:rPr lang="en-US" sz="1800" dirty="0"/>
              <a:t>What were the circumstances that caused you to consider Christ?  Tell how you trusted Christ, and briefly include the gospel.</a:t>
            </a:r>
          </a:p>
          <a:p>
            <a:pPr lvl="1"/>
            <a:r>
              <a:rPr lang="en-US" sz="1800" b="1" dirty="0"/>
              <a:t>AFTER: </a:t>
            </a:r>
            <a:r>
              <a:rPr lang="en-US" sz="1800" dirty="0"/>
              <a:t>Give an example of how Christ did and continues to meet your needs or how He is now contributing to your life.  Try to end with a statement to the effect that you know that you have eternal life through Christ.  In other words, describe your transformed life. (Adopted from the website: </a:t>
            </a:r>
            <a:r>
              <a:rPr lang="en-US" sz="1800" dirty="0">
                <a:hlinkClick r:id="rId4"/>
              </a:rPr>
              <a:t>https://www.navigators.org/resource/how-to-prepare-your-personal-testimony/</a:t>
            </a:r>
            <a:r>
              <a:rPr lang="en-US" sz="1800" dirty="0"/>
              <a:t>)</a:t>
            </a:r>
            <a:endParaRPr lang="en-NZ" sz="1100" dirty="0"/>
          </a:p>
          <a:p>
            <a:pPr marL="914400" lvl="2" indent="0">
              <a:buNone/>
            </a:pPr>
            <a:r>
              <a:rPr lang="en-NZ" sz="1100" dirty="0"/>
              <a:t>       	</a:t>
            </a:r>
          </a:p>
        </p:txBody>
      </p:sp>
    </p:spTree>
    <p:extLst>
      <p:ext uri="{BB962C8B-B14F-4D97-AF65-F5344CB8AC3E}">
        <p14:creationId xmlns:p14="http://schemas.microsoft.com/office/powerpoint/2010/main" val="362325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5692-3082-4A45-8FAA-C82B09000874}"/>
              </a:ext>
            </a:extLst>
          </p:cNvPr>
          <p:cNvSpPr>
            <a:spLocks noGrp="1"/>
          </p:cNvSpPr>
          <p:nvPr>
            <p:ph type="title"/>
          </p:nvPr>
        </p:nvSpPr>
        <p:spPr>
          <a:xfrm>
            <a:off x="144448" y="97780"/>
            <a:ext cx="8183343" cy="1325563"/>
          </a:xfrm>
        </p:spPr>
        <p:txBody>
          <a:bodyPr>
            <a:normAutofit/>
          </a:bodyPr>
          <a:lstStyle/>
          <a:p>
            <a:r>
              <a:rPr lang="en-NZ" sz="4100" b="1" dirty="0"/>
              <a:t>Know How: Sustainable and Accessible</a:t>
            </a:r>
          </a:p>
        </p:txBody>
      </p:sp>
      <p:sp>
        <p:nvSpPr>
          <p:cNvPr id="3" name="Content Placeholder 2">
            <a:extLst>
              <a:ext uri="{FF2B5EF4-FFF2-40B4-BE49-F238E27FC236}">
                <a16:creationId xmlns:a16="http://schemas.microsoft.com/office/drawing/2014/main" id="{35AE060E-99FE-49CB-9DEC-36D5868A2D13}"/>
              </a:ext>
            </a:extLst>
          </p:cNvPr>
          <p:cNvSpPr>
            <a:spLocks noGrp="1"/>
          </p:cNvSpPr>
          <p:nvPr>
            <p:ph idx="1"/>
          </p:nvPr>
        </p:nvSpPr>
        <p:spPr>
          <a:xfrm>
            <a:off x="263887" y="1104643"/>
            <a:ext cx="6400800" cy="5655577"/>
          </a:xfrm>
        </p:spPr>
        <p:txBody>
          <a:bodyPr anchor="t">
            <a:normAutofit fontScale="92500" lnSpcReduction="10000"/>
          </a:bodyPr>
          <a:lstStyle/>
          <a:p>
            <a:pPr marL="0" indent="0">
              <a:buNone/>
            </a:pPr>
            <a:r>
              <a:rPr lang="en-NZ" sz="3500" b="1" dirty="0"/>
              <a:t>SUSTAINABLE</a:t>
            </a:r>
          </a:p>
          <a:p>
            <a:pPr>
              <a:buFont typeface="Courier New" panose="02070309020205020404" pitchFamily="49" charset="0"/>
              <a:buChar char="o"/>
            </a:pPr>
            <a:r>
              <a:rPr lang="en-NZ" sz="1900" dirty="0"/>
              <a:t>Because you are recounting what God has and is doing for you, and you are proclaiming the Gospel and remembering the promise of eternal life, IT IS TRULY UPLIFTING AND A BEAUTIFUL TIME OF REFOCUS AND REJUVENATION</a:t>
            </a:r>
          </a:p>
          <a:p>
            <a:pPr>
              <a:buFont typeface="Courier New" panose="02070309020205020404" pitchFamily="49" charset="0"/>
              <a:buChar char="o"/>
            </a:pPr>
            <a:r>
              <a:rPr lang="en-NZ" sz="1900" dirty="0"/>
              <a:t>Jesus in you; His influence and effect should have a peace filled and contagiously sustaining joy evident! (probably why you were asked)</a:t>
            </a:r>
          </a:p>
          <a:p>
            <a:pPr marL="0" indent="0">
              <a:buNone/>
            </a:pPr>
            <a:r>
              <a:rPr lang="en-NZ" sz="3500" b="1" dirty="0"/>
              <a:t>ACCESSIBLE</a:t>
            </a:r>
          </a:p>
          <a:p>
            <a:pPr>
              <a:buFont typeface="Courier New" panose="02070309020205020404" pitchFamily="49" charset="0"/>
              <a:buChar char="o"/>
            </a:pPr>
            <a:r>
              <a:rPr lang="en-NZ" sz="1900" dirty="0"/>
              <a:t>This is two-fold and will not always be immediately observed or may not be evident at all.</a:t>
            </a:r>
          </a:p>
          <a:p>
            <a:pPr>
              <a:buFont typeface="Courier New" panose="02070309020205020404" pitchFamily="49" charset="0"/>
              <a:buChar char="o"/>
            </a:pPr>
            <a:r>
              <a:rPr lang="en-NZ" sz="1900" dirty="0"/>
              <a:t>Although your personal experience may not truly be accessible by someone else the evidence of your LIFE and the evidence within the apologia you have presented SHOULD be.</a:t>
            </a:r>
          </a:p>
          <a:p>
            <a:pPr>
              <a:buFont typeface="Courier New" panose="02070309020205020404" pitchFamily="49" charset="0"/>
              <a:buChar char="o"/>
            </a:pPr>
            <a:r>
              <a:rPr lang="en-NZ" sz="1900" dirty="0"/>
              <a:t>Yes, you should be accessible to others!  Sure, part of what you have presented should be accessible for study/investigation but YOU being available to others… WELL  </a:t>
            </a:r>
          </a:p>
          <a:p>
            <a:pPr>
              <a:buFont typeface="Courier New" panose="02070309020205020404" pitchFamily="49" charset="0"/>
              <a:buChar char="o"/>
            </a:pPr>
            <a:r>
              <a:rPr lang="en-NZ" sz="1900" dirty="0"/>
              <a:t>This is the point! We are commissioned to make disciples.  We have lost our way with the concepts of conversion/converts!</a:t>
            </a:r>
            <a:endParaRPr lang="en-NZ" sz="900" dirty="0"/>
          </a:p>
        </p:txBody>
      </p:sp>
      <p:sp>
        <p:nvSpPr>
          <p:cNvPr id="9"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Placeholder 160" descr="Desk">
            <a:extLst>
              <a:ext uri="{FF2B5EF4-FFF2-40B4-BE49-F238E27FC236}">
                <a16:creationId xmlns:a16="http://schemas.microsoft.com/office/drawing/2014/main" id="{8C2FC43A-30E8-4B11-8263-141649585FEA}"/>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7924800" y="1957050"/>
            <a:ext cx="3945463" cy="3945463"/>
          </a:xfrm>
          <a:prstGeom prst="rect">
            <a:avLst/>
          </a:prstGeom>
        </p:spPr>
      </p:pic>
    </p:spTree>
    <p:extLst>
      <p:ext uri="{BB962C8B-B14F-4D97-AF65-F5344CB8AC3E}">
        <p14:creationId xmlns:p14="http://schemas.microsoft.com/office/powerpoint/2010/main" val="9799428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455692-3082-4A45-8FAA-C82B09000874}"/>
              </a:ext>
            </a:extLst>
          </p:cNvPr>
          <p:cNvSpPr>
            <a:spLocks noGrp="1"/>
          </p:cNvSpPr>
          <p:nvPr>
            <p:ph type="title"/>
          </p:nvPr>
        </p:nvSpPr>
        <p:spPr>
          <a:xfrm>
            <a:off x="1847212" y="-481"/>
            <a:ext cx="9167410" cy="1325563"/>
          </a:xfrm>
        </p:spPr>
        <p:txBody>
          <a:bodyPr>
            <a:normAutofit/>
          </a:bodyPr>
          <a:lstStyle/>
          <a:p>
            <a:r>
              <a:rPr lang="en-NZ" b="1" dirty="0"/>
              <a:t>Know How: Sustainable and Accessible</a:t>
            </a:r>
          </a:p>
        </p:txBody>
      </p:sp>
      <p:pic>
        <p:nvPicPr>
          <p:cNvPr id="4" name="Picture Placeholder 160" descr="Desk">
            <a:extLst>
              <a:ext uri="{FF2B5EF4-FFF2-40B4-BE49-F238E27FC236}">
                <a16:creationId xmlns:a16="http://schemas.microsoft.com/office/drawing/2014/main" id="{8C2FC43A-30E8-4B11-8263-141649585FEA}"/>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35AE060E-99FE-49CB-9DEC-36D5868A2D13}"/>
              </a:ext>
            </a:extLst>
          </p:cNvPr>
          <p:cNvSpPr>
            <a:spLocks noGrp="1"/>
          </p:cNvSpPr>
          <p:nvPr>
            <p:ph idx="1"/>
          </p:nvPr>
        </p:nvSpPr>
        <p:spPr>
          <a:xfrm>
            <a:off x="3786097" y="1200255"/>
            <a:ext cx="8291347" cy="4728003"/>
          </a:xfrm>
        </p:spPr>
        <p:txBody>
          <a:bodyPr>
            <a:normAutofit/>
          </a:bodyPr>
          <a:lstStyle/>
          <a:p>
            <a:pPr marL="0" indent="0">
              <a:buNone/>
            </a:pPr>
            <a:r>
              <a:rPr lang="en-NZ" sz="3200" b="1" dirty="0"/>
              <a:t>ACCESSIBLE</a:t>
            </a:r>
          </a:p>
          <a:p>
            <a:pPr>
              <a:buFont typeface="Courier New" panose="02070309020205020404" pitchFamily="49" charset="0"/>
              <a:buChar char="o"/>
            </a:pPr>
            <a:r>
              <a:rPr lang="en-NZ" sz="1800" dirty="0"/>
              <a:t>Follow up!  </a:t>
            </a:r>
            <a:r>
              <a:rPr lang="en-NZ" sz="1800"/>
              <a:t>Like Jesus, </a:t>
            </a:r>
            <a:r>
              <a:rPr lang="en-NZ" sz="1800" dirty="0"/>
              <a:t>be a pursuer.  But like Jesus be interested in the person NOT the conversion.  (Let God be God!)</a:t>
            </a:r>
          </a:p>
          <a:p>
            <a:pPr>
              <a:buFont typeface="Courier New" panose="02070309020205020404" pitchFamily="49" charset="0"/>
              <a:buChar char="o"/>
            </a:pPr>
            <a:r>
              <a:rPr lang="en-NZ" sz="1800" dirty="0"/>
              <a:t>Invite folks for a meal/coffee </a:t>
            </a:r>
          </a:p>
          <a:p>
            <a:pPr>
              <a:buFont typeface="Courier New" panose="02070309020205020404" pitchFamily="49" charset="0"/>
              <a:buChar char="o"/>
            </a:pPr>
            <a:r>
              <a:rPr lang="en-NZ" sz="1800" dirty="0"/>
              <a:t>Invite them to church</a:t>
            </a:r>
          </a:p>
          <a:p>
            <a:pPr>
              <a:buFont typeface="Courier New" panose="02070309020205020404" pitchFamily="49" charset="0"/>
              <a:buChar char="o"/>
            </a:pPr>
            <a:r>
              <a:rPr lang="en-NZ" sz="1800" dirty="0"/>
              <a:t>If they ask a question answer it… BUT ONLY IF you can.</a:t>
            </a:r>
          </a:p>
          <a:p>
            <a:pPr>
              <a:buFont typeface="Courier New" panose="02070309020205020404" pitchFamily="49" charset="0"/>
              <a:buChar char="o"/>
            </a:pPr>
            <a:r>
              <a:rPr lang="en-NZ" sz="1800" dirty="0"/>
              <a:t>Know the apologias of others in your church family (this can be both a great source of growth and a huge resource for ?’s)</a:t>
            </a:r>
          </a:p>
          <a:p>
            <a:pPr>
              <a:buFont typeface="Courier New" panose="02070309020205020404" pitchFamily="49" charset="0"/>
              <a:buChar char="o"/>
            </a:pPr>
            <a:r>
              <a:rPr lang="en-NZ" sz="1800" dirty="0"/>
              <a:t>A willingness to love or better yet allowing the LOVE of Christ to be available through you IS HUGE </a:t>
            </a:r>
          </a:p>
          <a:p>
            <a:pPr>
              <a:buFont typeface="Courier New" panose="02070309020205020404" pitchFamily="49" charset="0"/>
              <a:buChar char="o"/>
            </a:pPr>
            <a:r>
              <a:rPr lang="en-NZ" sz="1800" dirty="0"/>
              <a:t>BE READY! because your apologia might just be the doorway to relationship… which is the point! </a:t>
            </a:r>
          </a:p>
        </p:txBody>
      </p:sp>
    </p:spTree>
    <p:extLst>
      <p:ext uri="{BB962C8B-B14F-4D97-AF65-F5344CB8AC3E}">
        <p14:creationId xmlns:p14="http://schemas.microsoft.com/office/powerpoint/2010/main" val="21832039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2DD80BD6-4966-4B27-A63C-89B71D8967E8}"/>
              </a:ext>
            </a:extLst>
          </p:cNvPr>
          <p:cNvPicPr>
            <a:picLocks noGrp="1" noChangeAspect="1"/>
          </p:cNvPicPr>
          <p:nvPr>
            <p:ph type="pic" sz="quarter" idx="4294967295"/>
          </p:nvPr>
        </p:nvPicPr>
        <p:blipFill>
          <a:blip r:embed="rId3"/>
          <a:srcRect/>
          <a:stretch/>
        </p:blipFill>
        <p:spPr>
          <a:xfrm rot="10800000">
            <a:off x="97359" y="40015"/>
            <a:ext cx="5303046" cy="3977285"/>
          </a:xfrm>
        </p:spPr>
      </p:pic>
      <p:sp>
        <p:nvSpPr>
          <p:cNvPr id="2" name="Title 1">
            <a:extLst>
              <a:ext uri="{FF2B5EF4-FFF2-40B4-BE49-F238E27FC236}">
                <a16:creationId xmlns:a16="http://schemas.microsoft.com/office/drawing/2014/main" id="{9CB1D87D-E475-451A-B36C-E4A4F63609C1}"/>
              </a:ext>
            </a:extLst>
          </p:cNvPr>
          <p:cNvSpPr>
            <a:spLocks noGrp="1"/>
          </p:cNvSpPr>
          <p:nvPr>
            <p:ph type="ctrTitle"/>
          </p:nvPr>
        </p:nvSpPr>
        <p:spPr>
          <a:xfrm>
            <a:off x="84000" y="4063999"/>
            <a:ext cx="5316405" cy="863602"/>
          </a:xfrm>
        </p:spPr>
        <p:txBody>
          <a:bodyPr/>
          <a:lstStyle/>
          <a:p>
            <a:pPr algn="l"/>
            <a:r>
              <a:rPr lang="en-US" dirty="0"/>
              <a:t>1 Peter 3:  14 - 17</a:t>
            </a:r>
          </a:p>
        </p:txBody>
      </p:sp>
      <p:sp>
        <p:nvSpPr>
          <p:cNvPr id="3" name="Subtitle 2">
            <a:extLst>
              <a:ext uri="{FF2B5EF4-FFF2-40B4-BE49-F238E27FC236}">
                <a16:creationId xmlns:a16="http://schemas.microsoft.com/office/drawing/2014/main" id="{D56BE522-961D-4737-9715-127DB8A86EB2}"/>
              </a:ext>
            </a:extLst>
          </p:cNvPr>
          <p:cNvSpPr>
            <a:spLocks noGrp="1"/>
          </p:cNvSpPr>
          <p:nvPr>
            <p:ph type="subTitle" idx="1"/>
          </p:nvPr>
        </p:nvSpPr>
        <p:spPr>
          <a:xfrm>
            <a:off x="84000" y="4927601"/>
            <a:ext cx="5316405" cy="1890384"/>
          </a:xfrm>
        </p:spPr>
        <p:txBody>
          <a:bodyPr>
            <a:normAutofit lnSpcReduction="10000"/>
          </a:bodyPr>
          <a:lstStyle/>
          <a:p>
            <a:pPr algn="l"/>
            <a:r>
              <a:rPr lang="en-US" sz="1400" b="1" dirty="0">
                <a:hlinkClick r:id="rId4"/>
              </a:rPr>
              <a:t>14</a:t>
            </a:r>
            <a:r>
              <a:rPr lang="en-US" sz="1400" b="1" dirty="0"/>
              <a:t>But even if you should suffer for what is right, you are blessed. “Do not fear what they fear; do not be </a:t>
            </a:r>
            <a:r>
              <a:rPr lang="en-US" sz="1400" b="1" dirty="0" err="1"/>
              <a:t>shaken.”</a:t>
            </a:r>
            <a:r>
              <a:rPr lang="en-US" sz="1400" b="1" i="1" dirty="0" err="1">
                <a:hlinkClick r:id="rId5"/>
              </a:rPr>
              <a:t>b</a:t>
            </a:r>
            <a:r>
              <a:rPr lang="en-US" sz="1400" b="1" i="1" dirty="0"/>
              <a:t> </a:t>
            </a:r>
            <a:r>
              <a:rPr lang="en-US" sz="1400" b="1" dirty="0">
                <a:hlinkClick r:id="rId6"/>
              </a:rPr>
              <a:t>15</a:t>
            </a:r>
            <a:r>
              <a:rPr lang="en-US" sz="1400" b="1" dirty="0"/>
              <a:t>But in your hearts sanctify Christ as </a:t>
            </a:r>
            <a:r>
              <a:rPr lang="en-US" sz="1400" b="1" dirty="0" err="1"/>
              <a:t>Lord.</a:t>
            </a:r>
            <a:r>
              <a:rPr lang="en-US" sz="1400" b="1" i="1" dirty="0" err="1">
                <a:hlinkClick r:id="rId5"/>
              </a:rPr>
              <a:t>c</a:t>
            </a:r>
            <a:r>
              <a:rPr lang="en-US" sz="1400" b="1" i="1" dirty="0"/>
              <a:t> </a:t>
            </a:r>
            <a:r>
              <a:rPr lang="en-US" sz="1400" b="1" dirty="0"/>
              <a:t>Always be prepared to give a defense to everyone who asks you the reason for the hope that you have. But respond with gentleness and respect, </a:t>
            </a:r>
            <a:r>
              <a:rPr lang="en-US" sz="1400" b="1" dirty="0">
                <a:hlinkClick r:id="rId7"/>
              </a:rPr>
              <a:t>16</a:t>
            </a:r>
            <a:r>
              <a:rPr lang="en-US" sz="1400" b="1" dirty="0"/>
              <a:t>keeping a clear conscience, so that those who slander you may be put to shame by your good behavior in Christ. </a:t>
            </a:r>
            <a:r>
              <a:rPr lang="en-US" sz="1400" b="1" dirty="0">
                <a:hlinkClick r:id="rId8"/>
              </a:rPr>
              <a:t>17</a:t>
            </a:r>
            <a:r>
              <a:rPr lang="en-US" sz="1400" b="1" dirty="0"/>
              <a:t>For it is better, if it is God’s will, to suffer for doing good than for doing evil.</a:t>
            </a:r>
          </a:p>
        </p:txBody>
      </p:sp>
      <p:sp>
        <p:nvSpPr>
          <p:cNvPr id="6" name="Content Placeholder 5">
            <a:extLst>
              <a:ext uri="{FF2B5EF4-FFF2-40B4-BE49-F238E27FC236}">
                <a16:creationId xmlns:a16="http://schemas.microsoft.com/office/drawing/2014/main" id="{2645A1B7-8B88-4D90-983D-BAA2E9AAFFD3}"/>
              </a:ext>
            </a:extLst>
          </p:cNvPr>
          <p:cNvSpPr>
            <a:spLocks noGrp="1"/>
          </p:cNvSpPr>
          <p:nvPr>
            <p:ph idx="15"/>
          </p:nvPr>
        </p:nvSpPr>
        <p:spPr>
          <a:xfrm>
            <a:off x="5805124" y="1549680"/>
            <a:ext cx="6386876" cy="4594197"/>
          </a:xfrm>
        </p:spPr>
        <p:txBody>
          <a:bodyPr>
            <a:normAutofit fontScale="85000" lnSpcReduction="20000"/>
          </a:bodyPr>
          <a:lstStyle/>
          <a:p>
            <a:pPr marL="0" indent="0">
              <a:buNone/>
            </a:pPr>
            <a:r>
              <a:rPr lang="en-US" sz="4400" dirty="0"/>
              <a:t>Apologetics are not</a:t>
            </a:r>
          </a:p>
          <a:p>
            <a:pPr marL="0" indent="0">
              <a:buNone/>
            </a:pPr>
            <a:r>
              <a:rPr lang="en-US" sz="4400" dirty="0"/>
              <a:t>YOUR Apologia:</a:t>
            </a:r>
          </a:p>
          <a:p>
            <a:pPr marL="0" indent="0">
              <a:buNone/>
            </a:pPr>
            <a:r>
              <a:rPr lang="en-US" dirty="0"/>
              <a:t>The enormity of numerous apologetic influences can be overwhelming.  There are many great apologist spanning a vast array of historical, philosophical, scientific, mathematical,… fields.  How are you and me, “the average Joe,” to navigate all this information?  In the light of the Biblical mandate where do we turn?   </a:t>
            </a:r>
          </a:p>
          <a:p>
            <a:r>
              <a:rPr lang="en-US" dirty="0"/>
              <a:t>Prayer</a:t>
            </a:r>
          </a:p>
          <a:p>
            <a:r>
              <a:rPr lang="en-US" dirty="0"/>
              <a:t>Know Why</a:t>
            </a:r>
          </a:p>
          <a:p>
            <a:r>
              <a:rPr lang="en-US" dirty="0"/>
              <a:t>Know How</a:t>
            </a:r>
          </a:p>
          <a:p>
            <a:r>
              <a:rPr lang="en-US" dirty="0"/>
              <a:t>Know When/Where   </a:t>
            </a:r>
          </a:p>
        </p:txBody>
      </p:sp>
      <p:grpSp>
        <p:nvGrpSpPr>
          <p:cNvPr id="46" name="Group 45">
            <a:extLst>
              <a:ext uri="{FF2B5EF4-FFF2-40B4-BE49-F238E27FC236}">
                <a16:creationId xmlns:a16="http://schemas.microsoft.com/office/drawing/2014/main" id="{62DF6AE8-6133-4C1E-91DD-755705ACF0F1}"/>
              </a:ext>
              <a:ext uri="{C183D7F6-B498-43B3-948B-1728B52AA6E4}">
                <adec:decorative xmlns:adec="http://schemas.microsoft.com/office/drawing/2017/decorative" val="1"/>
              </a:ext>
            </a:extLst>
          </p:cNvPr>
          <p:cNvGrpSpPr/>
          <p:nvPr/>
        </p:nvGrpSpPr>
        <p:grpSpPr>
          <a:xfrm>
            <a:off x="9862160" y="831132"/>
            <a:ext cx="1850209" cy="1915995"/>
            <a:chOff x="9862160" y="831132"/>
            <a:chExt cx="1850209" cy="1915995"/>
          </a:xfrm>
        </p:grpSpPr>
        <p:sp>
          <p:nvSpPr>
            <p:cNvPr id="16" name="Freeform: Shape 15" title="triangles">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title="triangles">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title="triangles">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title="triangles">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title="triangles">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title="triangles">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title="triangles">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title="triangles">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title="triangles">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title="triangles">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title="triangles">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title="triangles">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title="triangles">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title="triangles">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9575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anim calcmode="lin" valueType="num">
                                      <p:cBhvr>
                                        <p:cTn id="2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anim calcmode="lin" valueType="num">
                                      <p:cBhvr>
                                        <p:cTn id="2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Placeholder 158" descr="Badge Question Mark">
            <a:extLst>
              <a:ext uri="{FF2B5EF4-FFF2-40B4-BE49-F238E27FC236}">
                <a16:creationId xmlns:a16="http://schemas.microsoft.com/office/drawing/2014/main" id="{F9D0AC3C-B794-47C1-A131-A6A960133480}"/>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3380920" y="535460"/>
            <a:ext cx="2560320" cy="2560320"/>
          </a:xfrm>
          <a:prstGeom prst="rect">
            <a:avLst/>
          </a:prstGeom>
        </p:spPr>
      </p:pic>
      <p:cxnSp>
        <p:nvCxnSpPr>
          <p:cNvPr id="16" name="Straight Connector 15">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Placeholder 160" descr="Desk">
            <a:extLst>
              <a:ext uri="{FF2B5EF4-FFF2-40B4-BE49-F238E27FC236}">
                <a16:creationId xmlns:a16="http://schemas.microsoft.com/office/drawing/2014/main" id="{BC84A47D-7337-4516-B3FB-6F893450D6A8}"/>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6335307" y="542050"/>
            <a:ext cx="2560320" cy="2560320"/>
          </a:xfrm>
          <a:prstGeom prst="rect">
            <a:avLst/>
          </a:prstGeom>
        </p:spPr>
      </p:pic>
      <p:cxnSp>
        <p:nvCxnSpPr>
          <p:cNvPr id="18" name="Straight Connector 17">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Placeholder 162" descr="Group of men">
            <a:extLst>
              <a:ext uri="{FF2B5EF4-FFF2-40B4-BE49-F238E27FC236}">
                <a16:creationId xmlns:a16="http://schemas.microsoft.com/office/drawing/2014/main" id="{C955C786-97BD-43E3-A76E-6D5825A3A6C8}"/>
              </a:ext>
            </a:extLst>
          </p:cNvPr>
          <p:cNvPicPr>
            <a:picLocks noChangeAspect="1"/>
          </p:cNvPicPr>
          <p:nvPr/>
        </p:nvPicPr>
        <p:blipFill>
          <a:blip r:embed="rId6">
            <a:extLst>
              <a:ext uri="{96DAC541-7B7A-43D3-8B79-37D633B846F1}">
                <asvg:svgBlip xmlns:asvg="http://schemas.microsoft.com/office/drawing/2016/SVG/main" r:embed="rId7"/>
              </a:ext>
            </a:extLst>
          </a:blip>
          <a:stretch/>
        </p:blipFill>
        <p:spPr>
          <a:xfrm>
            <a:off x="9213665" y="542050"/>
            <a:ext cx="2560320" cy="2560320"/>
          </a:xfrm>
          <a:prstGeom prst="rect">
            <a:avLst/>
          </a:prstGeom>
        </p:spPr>
      </p:pic>
      <p:cxnSp>
        <p:nvCxnSpPr>
          <p:cNvPr id="20" name="Straight Connector 19">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Download Pray Graphic-blue - Twitter Signature Icon PNG Image with ...">
            <a:extLst>
              <a:ext uri="{FF2B5EF4-FFF2-40B4-BE49-F238E27FC236}">
                <a16:creationId xmlns:a16="http://schemas.microsoft.com/office/drawing/2014/main" id="{C18BA7F1-8C2F-48D5-8C47-39908E89BE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203" y="811345"/>
            <a:ext cx="2021729" cy="202172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DF68ECC-3871-43A7-B8EE-F09CE8B0A36D}"/>
              </a:ext>
            </a:extLst>
          </p:cNvPr>
          <p:cNvSpPr txBox="1"/>
          <p:nvPr/>
        </p:nvSpPr>
        <p:spPr>
          <a:xfrm>
            <a:off x="418015" y="2971800"/>
            <a:ext cx="2529352" cy="369332"/>
          </a:xfrm>
          <a:prstGeom prst="rect">
            <a:avLst/>
          </a:prstGeom>
          <a:noFill/>
        </p:spPr>
        <p:txBody>
          <a:bodyPr wrap="square" rtlCol="0">
            <a:spAutoFit/>
          </a:bodyPr>
          <a:lstStyle/>
          <a:p>
            <a:pPr algn="ctr"/>
            <a:r>
              <a:rPr lang="en-NZ" dirty="0"/>
              <a:t>Prayer</a:t>
            </a:r>
          </a:p>
        </p:txBody>
      </p:sp>
      <p:sp>
        <p:nvSpPr>
          <p:cNvPr id="21" name="TextBox 20">
            <a:extLst>
              <a:ext uri="{FF2B5EF4-FFF2-40B4-BE49-F238E27FC236}">
                <a16:creationId xmlns:a16="http://schemas.microsoft.com/office/drawing/2014/main" id="{3F076245-39CC-4C84-8C58-E05913EE7F4F}"/>
              </a:ext>
            </a:extLst>
          </p:cNvPr>
          <p:cNvSpPr txBox="1"/>
          <p:nvPr/>
        </p:nvSpPr>
        <p:spPr>
          <a:xfrm>
            <a:off x="3411888" y="2971800"/>
            <a:ext cx="2529352" cy="369332"/>
          </a:xfrm>
          <a:prstGeom prst="rect">
            <a:avLst/>
          </a:prstGeom>
          <a:noFill/>
        </p:spPr>
        <p:txBody>
          <a:bodyPr wrap="square" rtlCol="0">
            <a:spAutoFit/>
          </a:bodyPr>
          <a:lstStyle/>
          <a:p>
            <a:pPr algn="ctr"/>
            <a:r>
              <a:rPr lang="en-NZ" dirty="0"/>
              <a:t>Know Why</a:t>
            </a:r>
          </a:p>
        </p:txBody>
      </p:sp>
      <p:sp>
        <p:nvSpPr>
          <p:cNvPr id="22" name="TextBox 21">
            <a:extLst>
              <a:ext uri="{FF2B5EF4-FFF2-40B4-BE49-F238E27FC236}">
                <a16:creationId xmlns:a16="http://schemas.microsoft.com/office/drawing/2014/main" id="{EB7FDAD2-872C-4447-9A6E-B3F3768C8A04}"/>
              </a:ext>
            </a:extLst>
          </p:cNvPr>
          <p:cNvSpPr txBox="1"/>
          <p:nvPr/>
        </p:nvSpPr>
        <p:spPr>
          <a:xfrm>
            <a:off x="6230735" y="2971800"/>
            <a:ext cx="2529352" cy="369332"/>
          </a:xfrm>
          <a:prstGeom prst="rect">
            <a:avLst/>
          </a:prstGeom>
          <a:noFill/>
        </p:spPr>
        <p:txBody>
          <a:bodyPr wrap="square" rtlCol="0">
            <a:spAutoFit/>
          </a:bodyPr>
          <a:lstStyle/>
          <a:p>
            <a:pPr algn="ctr"/>
            <a:r>
              <a:rPr lang="en-NZ" dirty="0"/>
              <a:t>Know How</a:t>
            </a:r>
          </a:p>
        </p:txBody>
      </p:sp>
      <p:sp>
        <p:nvSpPr>
          <p:cNvPr id="23" name="TextBox 22">
            <a:extLst>
              <a:ext uri="{FF2B5EF4-FFF2-40B4-BE49-F238E27FC236}">
                <a16:creationId xmlns:a16="http://schemas.microsoft.com/office/drawing/2014/main" id="{ECA0D1A2-9645-41D3-87F5-BFA111FA474D}"/>
              </a:ext>
            </a:extLst>
          </p:cNvPr>
          <p:cNvSpPr txBox="1"/>
          <p:nvPr/>
        </p:nvSpPr>
        <p:spPr>
          <a:xfrm>
            <a:off x="9311293" y="2971800"/>
            <a:ext cx="2529352" cy="369332"/>
          </a:xfrm>
          <a:prstGeom prst="rect">
            <a:avLst/>
          </a:prstGeom>
          <a:noFill/>
        </p:spPr>
        <p:txBody>
          <a:bodyPr wrap="square" rtlCol="0">
            <a:spAutoFit/>
          </a:bodyPr>
          <a:lstStyle/>
          <a:p>
            <a:pPr algn="ctr"/>
            <a:r>
              <a:rPr lang="en-NZ" dirty="0"/>
              <a:t>Know Where/When</a:t>
            </a:r>
          </a:p>
        </p:txBody>
      </p:sp>
      <p:sp>
        <p:nvSpPr>
          <p:cNvPr id="13" name="TextBox 12">
            <a:extLst>
              <a:ext uri="{FF2B5EF4-FFF2-40B4-BE49-F238E27FC236}">
                <a16:creationId xmlns:a16="http://schemas.microsoft.com/office/drawing/2014/main" id="{7DC65F54-D668-4D9C-B191-943F1BAA7479}"/>
              </a:ext>
            </a:extLst>
          </p:cNvPr>
          <p:cNvSpPr txBox="1"/>
          <p:nvPr/>
        </p:nvSpPr>
        <p:spPr>
          <a:xfrm>
            <a:off x="542108" y="3516869"/>
            <a:ext cx="2529345" cy="2031325"/>
          </a:xfrm>
          <a:prstGeom prst="rect">
            <a:avLst/>
          </a:prstGeom>
          <a:noFill/>
        </p:spPr>
        <p:txBody>
          <a:bodyPr wrap="square" rtlCol="0">
            <a:spAutoFit/>
          </a:bodyPr>
          <a:lstStyle/>
          <a:p>
            <a:r>
              <a:rPr lang="en-NZ" dirty="0"/>
              <a:t>Not simply prayer to lead this endeavour, but for the opportunity and environment for our apologia to be a powerful tool for the Gospel.</a:t>
            </a:r>
          </a:p>
        </p:txBody>
      </p:sp>
      <p:sp>
        <p:nvSpPr>
          <p:cNvPr id="14" name="TextBox 13">
            <a:extLst>
              <a:ext uri="{FF2B5EF4-FFF2-40B4-BE49-F238E27FC236}">
                <a16:creationId xmlns:a16="http://schemas.microsoft.com/office/drawing/2014/main" id="{B1403EDC-0294-4877-B9A6-B07BC2868C58}"/>
              </a:ext>
            </a:extLst>
          </p:cNvPr>
          <p:cNvSpPr txBox="1"/>
          <p:nvPr/>
        </p:nvSpPr>
        <p:spPr>
          <a:xfrm>
            <a:off x="3406612" y="3516869"/>
            <a:ext cx="2527355" cy="1754326"/>
          </a:xfrm>
          <a:prstGeom prst="rect">
            <a:avLst/>
          </a:prstGeom>
          <a:noFill/>
        </p:spPr>
        <p:txBody>
          <a:bodyPr wrap="square" rtlCol="0">
            <a:spAutoFit/>
          </a:bodyPr>
          <a:lstStyle/>
          <a:p>
            <a:r>
              <a:rPr lang="en-NZ" dirty="0"/>
              <a:t>Yes, the apostle Peter teaches us to “be ready.”  But he also is clear why.  This is YOUR answer to “</a:t>
            </a:r>
            <a:r>
              <a:rPr lang="en-NZ" i="1" dirty="0"/>
              <a:t>anyone</a:t>
            </a:r>
            <a:r>
              <a:rPr lang="en-NZ" dirty="0"/>
              <a:t> who demands from you.”</a:t>
            </a:r>
          </a:p>
        </p:txBody>
      </p:sp>
      <p:sp>
        <p:nvSpPr>
          <p:cNvPr id="24" name="TextBox 23">
            <a:extLst>
              <a:ext uri="{FF2B5EF4-FFF2-40B4-BE49-F238E27FC236}">
                <a16:creationId xmlns:a16="http://schemas.microsoft.com/office/drawing/2014/main" id="{1CF298AF-560C-420A-BDAC-7997DE19A462}"/>
              </a:ext>
            </a:extLst>
          </p:cNvPr>
          <p:cNvSpPr txBox="1"/>
          <p:nvPr/>
        </p:nvSpPr>
        <p:spPr>
          <a:xfrm>
            <a:off x="6230735" y="3516869"/>
            <a:ext cx="2527355" cy="2308324"/>
          </a:xfrm>
          <a:prstGeom prst="rect">
            <a:avLst/>
          </a:prstGeom>
          <a:noFill/>
        </p:spPr>
        <p:txBody>
          <a:bodyPr wrap="square" rtlCol="0">
            <a:spAutoFit/>
          </a:bodyPr>
          <a:lstStyle/>
          <a:p>
            <a:r>
              <a:rPr lang="en-NZ" dirty="0"/>
              <a:t>Apologia is a legal term, therefore YOUR apologia, in order to be effective, should be reasonable, sustainable, accessible, and for the lack of a better word, practiced. </a:t>
            </a:r>
          </a:p>
        </p:txBody>
      </p:sp>
      <p:sp>
        <p:nvSpPr>
          <p:cNvPr id="25" name="TextBox 24">
            <a:extLst>
              <a:ext uri="{FF2B5EF4-FFF2-40B4-BE49-F238E27FC236}">
                <a16:creationId xmlns:a16="http://schemas.microsoft.com/office/drawing/2014/main" id="{D5424A4D-B7B0-41A2-8217-A5E5768701AA}"/>
              </a:ext>
            </a:extLst>
          </p:cNvPr>
          <p:cNvSpPr txBox="1"/>
          <p:nvPr/>
        </p:nvSpPr>
        <p:spPr>
          <a:xfrm>
            <a:off x="9156468" y="3529788"/>
            <a:ext cx="2796046" cy="2585323"/>
          </a:xfrm>
          <a:prstGeom prst="rect">
            <a:avLst/>
          </a:prstGeom>
          <a:noFill/>
        </p:spPr>
        <p:txBody>
          <a:bodyPr wrap="square" rtlCol="0">
            <a:spAutoFit/>
          </a:bodyPr>
          <a:lstStyle/>
          <a:p>
            <a:r>
              <a:rPr lang="en-NZ" dirty="0"/>
              <a:t>An apologia is NOT the Christian’s “</a:t>
            </a:r>
            <a:r>
              <a:rPr lang="en-NZ" dirty="0" err="1"/>
              <a:t>goto</a:t>
            </a:r>
            <a:r>
              <a:rPr lang="en-NZ" dirty="0"/>
              <a:t>.”  Our transformed lives are the best apologia.  But it is clear that we should be ready to be beacons of HOPE in an environment of suffering, fear, intimidation, or hopelessness.  </a:t>
            </a:r>
          </a:p>
        </p:txBody>
      </p:sp>
    </p:spTree>
    <p:extLst>
      <p:ext uri="{BB962C8B-B14F-4D97-AF65-F5344CB8AC3E}">
        <p14:creationId xmlns:p14="http://schemas.microsoft.com/office/powerpoint/2010/main" val="9909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9997-FDD7-4CC2-9908-5A7125EFD54D}"/>
              </a:ext>
            </a:extLst>
          </p:cNvPr>
          <p:cNvSpPr txBox="1">
            <a:spLocks/>
          </p:cNvSpPr>
          <p:nvPr/>
        </p:nvSpPr>
        <p:spPr>
          <a:xfrm>
            <a:off x="146957" y="209713"/>
            <a:ext cx="11340000" cy="6290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Prayer</a:t>
            </a:r>
          </a:p>
        </p:txBody>
      </p:sp>
      <p:grpSp>
        <p:nvGrpSpPr>
          <p:cNvPr id="3" name="Group 2" title="Fund Category (Grouped)">
            <a:extLst>
              <a:ext uri="{FF2B5EF4-FFF2-40B4-BE49-F238E27FC236}">
                <a16:creationId xmlns:a16="http://schemas.microsoft.com/office/drawing/2014/main" id="{E81337C7-D5BC-45FD-848C-EEA4A7D6BFE7}"/>
              </a:ext>
            </a:extLst>
          </p:cNvPr>
          <p:cNvGrpSpPr/>
          <p:nvPr/>
        </p:nvGrpSpPr>
        <p:grpSpPr>
          <a:xfrm>
            <a:off x="146957" y="1257300"/>
            <a:ext cx="3902532" cy="4615892"/>
            <a:chOff x="635303" y="1504110"/>
            <a:chExt cx="2411576" cy="1119424"/>
          </a:xfrm>
        </p:grpSpPr>
        <p:sp>
          <p:nvSpPr>
            <p:cNvPr id="5" name="Text Placeholder 80">
              <a:extLst>
                <a:ext uri="{FF2B5EF4-FFF2-40B4-BE49-F238E27FC236}">
                  <a16:creationId xmlns:a16="http://schemas.microsoft.com/office/drawing/2014/main" id="{B55BCB6B-1775-44F8-A4A2-07BBD3B413E0}"/>
                </a:ext>
              </a:extLst>
            </p:cNvPr>
            <p:cNvSpPr txBox="1">
              <a:spLocks/>
            </p:cNvSpPr>
            <p:nvPr/>
          </p:nvSpPr>
          <p:spPr>
            <a:xfrm>
              <a:off x="635303" y="1504110"/>
              <a:ext cx="2391394" cy="104767"/>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solidFill>
                    <a:schemeClr val="tx1">
                      <a:lumMod val="75000"/>
                      <a:lumOff val="25000"/>
                    </a:schemeClr>
                  </a:solidFill>
                </a:rPr>
                <a:t>Apological Prayer</a:t>
              </a:r>
            </a:p>
          </p:txBody>
        </p:sp>
        <p:sp>
          <p:nvSpPr>
            <p:cNvPr id="6" name="Text Placeholder 80">
              <a:extLst>
                <a:ext uri="{FF2B5EF4-FFF2-40B4-BE49-F238E27FC236}">
                  <a16:creationId xmlns:a16="http://schemas.microsoft.com/office/drawing/2014/main" id="{72086363-E1D0-4E5C-AAE3-3F4A0032E00D}"/>
                </a:ext>
              </a:extLst>
            </p:cNvPr>
            <p:cNvSpPr txBox="1">
              <a:spLocks/>
            </p:cNvSpPr>
            <p:nvPr/>
          </p:nvSpPr>
          <p:spPr>
            <a:xfrm>
              <a:off x="655485" y="1656462"/>
              <a:ext cx="2391394" cy="96707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rPr>
                <a:t>God, I want to personally thank you for how you have  loved, lead, and transformed my life.  I </a:t>
              </a:r>
              <a:r>
                <a:rPr lang="en-US" dirty="0" err="1">
                  <a:solidFill>
                    <a:schemeClr val="tx1">
                      <a:lumMod val="75000"/>
                      <a:lumOff val="25000"/>
                    </a:schemeClr>
                  </a:solidFill>
                </a:rPr>
                <a:t>apologise</a:t>
              </a:r>
              <a:r>
                <a:rPr lang="en-US" dirty="0">
                  <a:solidFill>
                    <a:schemeClr val="tx1">
                      <a:lumMod val="75000"/>
                      <a:lumOff val="25000"/>
                    </a:schemeClr>
                  </a:solidFill>
                </a:rPr>
                <a:t> for the many times I have failed to be bold and share with others what you have done to me and for me.  Help me know You better and to understand when and with whom to share my apologia.     </a:t>
              </a:r>
            </a:p>
          </p:txBody>
        </p:sp>
      </p:grpSp>
      <p:grpSp>
        <p:nvGrpSpPr>
          <p:cNvPr id="15" name="Group 14" title="Fund Category (Grouped)">
            <a:extLst>
              <a:ext uri="{FF2B5EF4-FFF2-40B4-BE49-F238E27FC236}">
                <a16:creationId xmlns:a16="http://schemas.microsoft.com/office/drawing/2014/main" id="{A8C20B8B-6D37-4823-A7E8-58563389AB81}"/>
              </a:ext>
            </a:extLst>
          </p:cNvPr>
          <p:cNvGrpSpPr/>
          <p:nvPr/>
        </p:nvGrpSpPr>
        <p:grpSpPr>
          <a:xfrm>
            <a:off x="8142511" y="1257300"/>
            <a:ext cx="3869873" cy="5168700"/>
            <a:chOff x="8943279" y="2909603"/>
            <a:chExt cx="2912452" cy="1463189"/>
          </a:xfrm>
        </p:grpSpPr>
        <p:sp>
          <p:nvSpPr>
            <p:cNvPr id="17" name="Text Placeholder 80">
              <a:extLst>
                <a:ext uri="{FF2B5EF4-FFF2-40B4-BE49-F238E27FC236}">
                  <a16:creationId xmlns:a16="http://schemas.microsoft.com/office/drawing/2014/main" id="{669F2D5E-2124-4B85-8B43-630631F2E5B3}"/>
                </a:ext>
              </a:extLst>
            </p:cNvPr>
            <p:cNvSpPr txBox="1">
              <a:spLocks/>
            </p:cNvSpPr>
            <p:nvPr/>
          </p:nvSpPr>
          <p:spPr>
            <a:xfrm>
              <a:off x="8967861" y="2909603"/>
              <a:ext cx="2391393" cy="122293"/>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solidFill>
                    <a:schemeClr val="tx1">
                      <a:lumMod val="75000"/>
                      <a:lumOff val="25000"/>
                    </a:schemeClr>
                  </a:solidFill>
                </a:rPr>
                <a:t>Your Prayer</a:t>
              </a:r>
            </a:p>
          </p:txBody>
        </p:sp>
        <p:sp>
          <p:nvSpPr>
            <p:cNvPr id="18" name="Text Placeholder 80">
              <a:extLst>
                <a:ext uri="{FF2B5EF4-FFF2-40B4-BE49-F238E27FC236}">
                  <a16:creationId xmlns:a16="http://schemas.microsoft.com/office/drawing/2014/main" id="{C8604ADE-DBFF-4EA3-A2DF-2D626D5437AB}"/>
                </a:ext>
              </a:extLst>
            </p:cNvPr>
            <p:cNvSpPr txBox="1">
              <a:spLocks/>
            </p:cNvSpPr>
            <p:nvPr/>
          </p:nvSpPr>
          <p:spPr>
            <a:xfrm>
              <a:off x="8943279" y="3087442"/>
              <a:ext cx="2912452" cy="1285350"/>
            </a:xfrm>
            <a:prstGeom prst="rect">
              <a:avLst/>
            </a:prstGeom>
            <a:ln>
              <a:solidFill>
                <a:srgbClr val="82A1D8"/>
              </a:solidFill>
            </a:ln>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solidFill>
                  <a:schemeClr val="tx1">
                    <a:lumMod val="75000"/>
                    <a:lumOff val="25000"/>
                  </a:schemeClr>
                </a:solidFill>
              </a:endParaRPr>
            </a:p>
          </p:txBody>
        </p:sp>
      </p:grpSp>
      <p:pic>
        <p:nvPicPr>
          <p:cNvPr id="19" name="Picture 4" descr="Download Pray Graphic-blue - Twitter Signature Icon PNG Image with ...">
            <a:extLst>
              <a:ext uri="{FF2B5EF4-FFF2-40B4-BE49-F238E27FC236}">
                <a16:creationId xmlns:a16="http://schemas.microsoft.com/office/drawing/2014/main" id="{B25E24D5-C99D-4025-B489-DF159D998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323" y="1901846"/>
            <a:ext cx="3047354" cy="304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76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9997-FDD7-4CC2-9908-5A7125EFD54D}"/>
              </a:ext>
            </a:extLst>
          </p:cNvPr>
          <p:cNvSpPr txBox="1">
            <a:spLocks/>
          </p:cNvSpPr>
          <p:nvPr/>
        </p:nvSpPr>
        <p:spPr>
          <a:xfrm>
            <a:off x="146957" y="155596"/>
            <a:ext cx="11340000" cy="5528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Know Why</a:t>
            </a:r>
          </a:p>
        </p:txBody>
      </p:sp>
      <p:grpSp>
        <p:nvGrpSpPr>
          <p:cNvPr id="3" name="Group 2" title="Fund Category (Grouped)">
            <a:extLst>
              <a:ext uri="{FF2B5EF4-FFF2-40B4-BE49-F238E27FC236}">
                <a16:creationId xmlns:a16="http://schemas.microsoft.com/office/drawing/2014/main" id="{E81337C7-D5BC-45FD-848C-EEA4A7D6BFE7}"/>
              </a:ext>
            </a:extLst>
          </p:cNvPr>
          <p:cNvGrpSpPr/>
          <p:nvPr/>
        </p:nvGrpSpPr>
        <p:grpSpPr>
          <a:xfrm>
            <a:off x="179616" y="1885516"/>
            <a:ext cx="3869872" cy="4392561"/>
            <a:chOff x="655485" y="1656462"/>
            <a:chExt cx="2391394" cy="1065263"/>
          </a:xfrm>
        </p:grpSpPr>
        <p:sp>
          <p:nvSpPr>
            <p:cNvPr id="5" name="Text Placeholder 80">
              <a:extLst>
                <a:ext uri="{FF2B5EF4-FFF2-40B4-BE49-F238E27FC236}">
                  <a16:creationId xmlns:a16="http://schemas.microsoft.com/office/drawing/2014/main" id="{B55BCB6B-1775-44F8-A4A2-07BBD3B413E0}"/>
                </a:ext>
              </a:extLst>
            </p:cNvPr>
            <p:cNvSpPr txBox="1">
              <a:spLocks/>
            </p:cNvSpPr>
            <p:nvPr/>
          </p:nvSpPr>
          <p:spPr>
            <a:xfrm flipV="1">
              <a:off x="2968279" y="2710637"/>
              <a:ext cx="58417" cy="11088"/>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solidFill>
                  <a:schemeClr val="tx1">
                    <a:lumMod val="75000"/>
                    <a:lumOff val="25000"/>
                  </a:schemeClr>
                </a:solidFill>
              </a:endParaRPr>
            </a:p>
          </p:txBody>
        </p:sp>
        <p:sp>
          <p:nvSpPr>
            <p:cNvPr id="6" name="Text Placeholder 80">
              <a:extLst>
                <a:ext uri="{FF2B5EF4-FFF2-40B4-BE49-F238E27FC236}">
                  <a16:creationId xmlns:a16="http://schemas.microsoft.com/office/drawing/2014/main" id="{72086363-E1D0-4E5C-AAE3-3F4A0032E00D}"/>
                </a:ext>
              </a:extLst>
            </p:cNvPr>
            <p:cNvSpPr txBox="1">
              <a:spLocks/>
            </p:cNvSpPr>
            <p:nvPr/>
          </p:nvSpPr>
          <p:spPr>
            <a:xfrm>
              <a:off x="655485" y="1656462"/>
              <a:ext cx="2391394" cy="967072"/>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endParaRPr>
            </a:p>
          </p:txBody>
        </p:sp>
      </p:grpSp>
      <p:grpSp>
        <p:nvGrpSpPr>
          <p:cNvPr id="15" name="Group 14" title="Fund Category (Grouped)">
            <a:extLst>
              <a:ext uri="{FF2B5EF4-FFF2-40B4-BE49-F238E27FC236}">
                <a16:creationId xmlns:a16="http://schemas.microsoft.com/office/drawing/2014/main" id="{A8C20B8B-6D37-4823-A7E8-58563389AB81}"/>
              </a:ext>
            </a:extLst>
          </p:cNvPr>
          <p:cNvGrpSpPr/>
          <p:nvPr/>
        </p:nvGrpSpPr>
        <p:grpSpPr>
          <a:xfrm>
            <a:off x="7954280" y="1257301"/>
            <a:ext cx="4058111" cy="4816878"/>
            <a:chOff x="11359254" y="4372792"/>
            <a:chExt cx="496477" cy="78246"/>
          </a:xfrm>
        </p:grpSpPr>
        <p:sp>
          <p:nvSpPr>
            <p:cNvPr id="17" name="Text Placeholder 80">
              <a:extLst>
                <a:ext uri="{FF2B5EF4-FFF2-40B4-BE49-F238E27FC236}">
                  <a16:creationId xmlns:a16="http://schemas.microsoft.com/office/drawing/2014/main" id="{669F2D5E-2124-4B85-8B43-630631F2E5B3}"/>
                </a:ext>
              </a:extLst>
            </p:cNvPr>
            <p:cNvSpPr txBox="1">
              <a:spLocks/>
            </p:cNvSpPr>
            <p:nvPr/>
          </p:nvSpPr>
          <p:spPr>
            <a:xfrm flipH="1" flipV="1">
              <a:off x="11359254" y="4416748"/>
              <a:ext cx="239276" cy="34290"/>
            </a:xfrm>
            <a:prstGeom prst="rect">
              <a:avLst/>
            </a:prstGeom>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900" b="1" dirty="0">
                <a:solidFill>
                  <a:schemeClr val="tx1">
                    <a:lumMod val="75000"/>
                    <a:lumOff val="25000"/>
                  </a:schemeClr>
                </a:solidFill>
              </a:endParaRPr>
            </a:p>
          </p:txBody>
        </p:sp>
        <p:sp>
          <p:nvSpPr>
            <p:cNvPr id="18" name="Text Placeholder 80">
              <a:extLst>
                <a:ext uri="{FF2B5EF4-FFF2-40B4-BE49-F238E27FC236}">
                  <a16:creationId xmlns:a16="http://schemas.microsoft.com/office/drawing/2014/main" id="{C8604ADE-DBFF-4EA3-A2DF-2D626D5437AB}"/>
                </a:ext>
              </a:extLst>
            </p:cNvPr>
            <p:cNvSpPr txBox="1">
              <a:spLocks/>
            </p:cNvSpPr>
            <p:nvPr/>
          </p:nvSpPr>
          <p:spPr>
            <a:xfrm flipV="1">
              <a:off x="11821323" y="4372792"/>
              <a:ext cx="34408" cy="43956"/>
            </a:xfrm>
            <a:prstGeom prst="rect">
              <a:avLst/>
            </a:prstGeom>
            <a:ln>
              <a:noFill/>
            </a:ln>
          </p:spPr>
          <p:txBody>
            <a:bodyPr lIns="0" tIns="0" rIns="0" bIns="0"/>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75000"/>
                    <a:lumOff val="25000"/>
                  </a:schemeClr>
                </a:solidFill>
              </a:endParaRPr>
            </a:p>
          </p:txBody>
        </p:sp>
      </p:grpSp>
      <p:pic>
        <p:nvPicPr>
          <p:cNvPr id="10" name="Picture Placeholder 158" descr="Badge Question Mark">
            <a:extLst>
              <a:ext uri="{FF2B5EF4-FFF2-40B4-BE49-F238E27FC236}">
                <a16:creationId xmlns:a16="http://schemas.microsoft.com/office/drawing/2014/main" id="{81777D97-86F8-41BC-B1CF-16C91CC1BEE8}"/>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4237719" y="1570719"/>
            <a:ext cx="3716561" cy="3716561"/>
          </a:xfrm>
          <a:prstGeom prst="rect">
            <a:avLst/>
          </a:prstGeom>
        </p:spPr>
      </p:pic>
      <p:sp>
        <p:nvSpPr>
          <p:cNvPr id="4" name="Rectangle 3">
            <a:extLst>
              <a:ext uri="{FF2B5EF4-FFF2-40B4-BE49-F238E27FC236}">
                <a16:creationId xmlns:a16="http://schemas.microsoft.com/office/drawing/2014/main" id="{02FCCDE9-015A-4CC1-A6AA-50A9F5335E49}"/>
              </a:ext>
            </a:extLst>
          </p:cNvPr>
          <p:cNvSpPr/>
          <p:nvPr/>
        </p:nvSpPr>
        <p:spPr>
          <a:xfrm>
            <a:off x="191647" y="1257300"/>
            <a:ext cx="3825178" cy="4909036"/>
          </a:xfrm>
          <a:prstGeom prst="rect">
            <a:avLst/>
          </a:prstGeom>
        </p:spPr>
        <p:txBody>
          <a:bodyPr wrap="square">
            <a:spAutoFit/>
          </a:bodyPr>
          <a:lstStyle/>
          <a:p>
            <a:r>
              <a:rPr lang="en-US" sz="2800" b="1" dirty="0">
                <a:solidFill>
                  <a:schemeClr val="tx1">
                    <a:lumMod val="75000"/>
                    <a:lumOff val="25000"/>
                  </a:schemeClr>
                </a:solidFill>
              </a:rPr>
              <a:t>“The Bible tells me so.”</a:t>
            </a:r>
          </a:p>
          <a:p>
            <a:pPr marL="285750" indent="-285750">
              <a:buFont typeface="Courier New" panose="02070309020205020404" pitchFamily="49" charset="0"/>
              <a:buChar char="o"/>
            </a:pPr>
            <a:r>
              <a:rPr lang="en-US" sz="1900" dirty="0">
                <a:solidFill>
                  <a:schemeClr val="tx1">
                    <a:lumMod val="75000"/>
                    <a:lumOff val="25000"/>
                  </a:schemeClr>
                </a:solidFill>
              </a:rPr>
              <a:t>Peter in this letter to the church is very clear.  We must “be ready” with “your defense (apologia).”</a:t>
            </a:r>
          </a:p>
          <a:p>
            <a:endParaRPr lang="en-US" sz="1900" dirty="0">
              <a:solidFill>
                <a:schemeClr val="tx1">
                  <a:lumMod val="75000"/>
                  <a:lumOff val="25000"/>
                </a:schemeClr>
              </a:solidFill>
            </a:endParaRPr>
          </a:p>
          <a:p>
            <a:pPr marL="285750" indent="-285750">
              <a:buFont typeface="Courier New" panose="02070309020205020404" pitchFamily="49" charset="0"/>
              <a:buChar char="o"/>
            </a:pPr>
            <a:r>
              <a:rPr lang="en-US" sz="1900" dirty="0">
                <a:solidFill>
                  <a:schemeClr val="tx1">
                    <a:lumMod val="75000"/>
                    <a:lumOff val="25000"/>
                  </a:schemeClr>
                </a:solidFill>
              </a:rPr>
              <a:t>This is personal.  It is the reason for the “hope that is in </a:t>
            </a:r>
            <a:r>
              <a:rPr lang="en-US" sz="1900" i="1" dirty="0">
                <a:solidFill>
                  <a:schemeClr val="tx1">
                    <a:lumMod val="75000"/>
                    <a:lumOff val="25000"/>
                  </a:schemeClr>
                </a:solidFill>
              </a:rPr>
              <a:t>you</a:t>
            </a:r>
            <a:r>
              <a:rPr lang="en-US" sz="1900" dirty="0">
                <a:solidFill>
                  <a:schemeClr val="tx1">
                    <a:lumMod val="75000"/>
                    <a:lumOff val="25000"/>
                  </a:schemeClr>
                </a:solidFill>
              </a:rPr>
              <a:t>.”</a:t>
            </a:r>
          </a:p>
          <a:p>
            <a:endParaRPr lang="en-US" sz="1900" dirty="0">
              <a:solidFill>
                <a:schemeClr val="tx1">
                  <a:lumMod val="75000"/>
                  <a:lumOff val="25000"/>
                </a:schemeClr>
              </a:solidFill>
            </a:endParaRPr>
          </a:p>
          <a:p>
            <a:pPr marL="285750" indent="-285750">
              <a:buFont typeface="Courier New" panose="02070309020205020404" pitchFamily="49" charset="0"/>
              <a:buChar char="o"/>
            </a:pPr>
            <a:r>
              <a:rPr lang="en-US" sz="1900" dirty="0">
                <a:solidFill>
                  <a:schemeClr val="tx1">
                    <a:lumMod val="75000"/>
                    <a:lumOff val="25000"/>
                  </a:schemeClr>
                </a:solidFill>
              </a:rPr>
              <a:t>In other words, it is YOURS and it is VITAL.  </a:t>
            </a:r>
          </a:p>
          <a:p>
            <a:endParaRPr lang="en-US" sz="1900" dirty="0">
              <a:solidFill>
                <a:schemeClr val="tx1">
                  <a:lumMod val="75000"/>
                  <a:lumOff val="25000"/>
                </a:schemeClr>
              </a:solidFill>
            </a:endParaRPr>
          </a:p>
          <a:p>
            <a:pPr marL="285750" indent="-285750">
              <a:buFont typeface="Courier New" panose="02070309020205020404" pitchFamily="49" charset="0"/>
              <a:buChar char="o"/>
            </a:pPr>
            <a:r>
              <a:rPr lang="en-US" sz="1900" dirty="0">
                <a:solidFill>
                  <a:schemeClr val="tx1">
                    <a:lumMod val="75000"/>
                    <a:lumOff val="25000"/>
                  </a:schemeClr>
                </a:solidFill>
              </a:rPr>
              <a:t>It is an aid to YOU in times of doubt and reminds YOU of the mercy, grace, and love of Jesus.</a:t>
            </a:r>
          </a:p>
          <a:p>
            <a:endParaRPr lang="en-US" sz="1900" dirty="0">
              <a:solidFill>
                <a:schemeClr val="tx1">
                  <a:lumMod val="75000"/>
                  <a:lumOff val="25000"/>
                </a:schemeClr>
              </a:solidFill>
            </a:endParaRPr>
          </a:p>
          <a:p>
            <a:pPr marL="285750" indent="-285750">
              <a:buFont typeface="Courier New" panose="02070309020205020404" pitchFamily="49" charset="0"/>
              <a:buChar char="o"/>
            </a:pPr>
            <a:r>
              <a:rPr lang="en-US" sz="1900" dirty="0">
                <a:solidFill>
                  <a:schemeClr val="tx1">
                    <a:lumMod val="75000"/>
                    <a:lumOff val="25000"/>
                  </a:schemeClr>
                </a:solidFill>
              </a:rPr>
              <a:t>BUT it does not end here!</a:t>
            </a:r>
          </a:p>
        </p:txBody>
      </p:sp>
      <p:sp>
        <p:nvSpPr>
          <p:cNvPr id="7" name="Rectangle 6">
            <a:extLst>
              <a:ext uri="{FF2B5EF4-FFF2-40B4-BE49-F238E27FC236}">
                <a16:creationId xmlns:a16="http://schemas.microsoft.com/office/drawing/2014/main" id="{396C423E-F873-4E38-9EB8-2964DBF39808}"/>
              </a:ext>
            </a:extLst>
          </p:cNvPr>
          <p:cNvSpPr/>
          <p:nvPr/>
        </p:nvSpPr>
        <p:spPr>
          <a:xfrm>
            <a:off x="8175173" y="1240676"/>
            <a:ext cx="3716561" cy="4955203"/>
          </a:xfrm>
          <a:prstGeom prst="rect">
            <a:avLst/>
          </a:prstGeom>
        </p:spPr>
        <p:txBody>
          <a:bodyPr wrap="square">
            <a:spAutoFit/>
          </a:bodyPr>
          <a:lstStyle/>
          <a:p>
            <a:r>
              <a:rPr lang="en-US" sz="2800" b="1" dirty="0">
                <a:solidFill>
                  <a:schemeClr val="tx1">
                    <a:lumMod val="75000"/>
                    <a:lumOff val="25000"/>
                  </a:schemeClr>
                </a:solidFill>
              </a:rPr>
              <a:t>For “ANYONE”</a:t>
            </a:r>
          </a:p>
          <a:p>
            <a:pPr marL="285750" indent="-285750">
              <a:buFont typeface="Courier New" panose="02070309020205020404" pitchFamily="49" charset="0"/>
              <a:buChar char="o"/>
            </a:pPr>
            <a:r>
              <a:rPr lang="en-US" dirty="0">
                <a:solidFill>
                  <a:schemeClr val="tx1">
                    <a:lumMod val="75000"/>
                    <a:lumOff val="25000"/>
                  </a:schemeClr>
                </a:solidFill>
              </a:rPr>
              <a:t>Although this is not anyone else's apologia, we are to “be ready” to offer it to anyone</a:t>
            </a:r>
          </a:p>
          <a:p>
            <a:pPr marL="285750" indent="-285750">
              <a:buFont typeface="Courier New" panose="02070309020205020404" pitchFamily="49" charset="0"/>
              <a:buChar char="o"/>
            </a:pPr>
            <a:endParaRPr lang="en-US" dirty="0">
              <a:solidFill>
                <a:schemeClr val="tx1">
                  <a:lumMod val="75000"/>
                  <a:lumOff val="25000"/>
                </a:schemeClr>
              </a:solidFill>
            </a:endParaRPr>
          </a:p>
          <a:p>
            <a:pPr marL="285750" indent="-285750">
              <a:buFont typeface="Courier New" panose="02070309020205020404" pitchFamily="49" charset="0"/>
              <a:buChar char="o"/>
            </a:pPr>
            <a:r>
              <a:rPr lang="en-US" dirty="0">
                <a:solidFill>
                  <a:schemeClr val="tx1">
                    <a:lumMod val="75000"/>
                    <a:lumOff val="25000"/>
                  </a:schemeClr>
                </a:solidFill>
              </a:rPr>
              <a:t>You might ask.  “Isn’t this just my testimony?”  No this differs from a testimony.  It might include parts or all of your testimony, but apologia is a legal term.</a:t>
            </a:r>
          </a:p>
          <a:p>
            <a:endParaRPr lang="en-US" dirty="0">
              <a:solidFill>
                <a:schemeClr val="tx1">
                  <a:lumMod val="75000"/>
                  <a:lumOff val="25000"/>
                </a:schemeClr>
              </a:solidFill>
            </a:endParaRPr>
          </a:p>
          <a:p>
            <a:pPr marL="285750" indent="-285750">
              <a:buFont typeface="Courier New" panose="02070309020205020404" pitchFamily="49" charset="0"/>
              <a:buChar char="o"/>
            </a:pPr>
            <a:r>
              <a:rPr lang="en-US" dirty="0">
                <a:solidFill>
                  <a:schemeClr val="tx1">
                    <a:lumMod val="75000"/>
                    <a:lumOff val="25000"/>
                  </a:schemeClr>
                </a:solidFill>
              </a:rPr>
              <a:t>An apologia must deal with the WHY (evidence) not simply the how (experience).  Why do you have this hope not how did this hope come to you, or how this has personally effected you.</a:t>
            </a:r>
            <a:endParaRPr lang="en-US" b="1" dirty="0">
              <a:solidFill>
                <a:schemeClr val="tx1">
                  <a:lumMod val="75000"/>
                  <a:lumOff val="25000"/>
                </a:schemeClr>
              </a:solidFill>
            </a:endParaRPr>
          </a:p>
        </p:txBody>
      </p:sp>
    </p:spTree>
    <p:extLst>
      <p:ext uri="{BB962C8B-B14F-4D97-AF65-F5344CB8AC3E}">
        <p14:creationId xmlns:p14="http://schemas.microsoft.com/office/powerpoint/2010/main" val="38690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1000"/>
                                        <p:tgtEl>
                                          <p:spTgt spid="7">
                                            <p:txEl>
                                              <p:pRg st="3" end="3"/>
                                            </p:txEl>
                                          </p:spTgt>
                                        </p:tgtEl>
                                      </p:cBhvr>
                                    </p:animEffect>
                                    <p:anim calcmode="lin" valueType="num">
                                      <p:cBhvr>
                                        <p:cTn id="6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fade">
                                      <p:cBhvr>
                                        <p:cTn id="70" dur="1000"/>
                                        <p:tgtEl>
                                          <p:spTgt spid="7">
                                            <p:txEl>
                                              <p:pRg st="5" end="5"/>
                                            </p:txEl>
                                          </p:spTgt>
                                        </p:tgtEl>
                                      </p:cBhvr>
                                    </p:animEffect>
                                    <p:anim calcmode="lin" valueType="num">
                                      <p:cBhvr>
                                        <p:cTn id="7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9997-FDD7-4CC2-9908-5A7125EFD54D}"/>
              </a:ext>
            </a:extLst>
          </p:cNvPr>
          <p:cNvSpPr txBox="1">
            <a:spLocks/>
          </p:cNvSpPr>
          <p:nvPr/>
        </p:nvSpPr>
        <p:spPr>
          <a:xfrm>
            <a:off x="146957" y="155596"/>
            <a:ext cx="11340000" cy="5528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Know How</a:t>
            </a:r>
          </a:p>
        </p:txBody>
      </p:sp>
      <p:pic>
        <p:nvPicPr>
          <p:cNvPr id="11" name="Picture Placeholder 160" descr="Desk">
            <a:extLst>
              <a:ext uri="{FF2B5EF4-FFF2-40B4-BE49-F238E27FC236}">
                <a16:creationId xmlns:a16="http://schemas.microsoft.com/office/drawing/2014/main" id="{74B904CB-6019-4F19-B46B-77F03F97A634}"/>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4328661" y="1661661"/>
            <a:ext cx="3534678" cy="3534678"/>
          </a:xfrm>
          <a:prstGeom prst="rect">
            <a:avLst/>
          </a:prstGeom>
        </p:spPr>
      </p:pic>
      <p:sp>
        <p:nvSpPr>
          <p:cNvPr id="4" name="Rectangle 3">
            <a:extLst>
              <a:ext uri="{FF2B5EF4-FFF2-40B4-BE49-F238E27FC236}">
                <a16:creationId xmlns:a16="http://schemas.microsoft.com/office/drawing/2014/main" id="{C37112B9-2390-41AA-A679-0E5B4E68AA53}"/>
              </a:ext>
            </a:extLst>
          </p:cNvPr>
          <p:cNvSpPr/>
          <p:nvPr/>
        </p:nvSpPr>
        <p:spPr>
          <a:xfrm>
            <a:off x="239486" y="1257300"/>
            <a:ext cx="3777340" cy="5062924"/>
          </a:xfrm>
          <a:prstGeom prst="rect">
            <a:avLst/>
          </a:prstGeom>
        </p:spPr>
        <p:txBody>
          <a:bodyPr wrap="square">
            <a:spAutoFit/>
          </a:bodyPr>
          <a:lstStyle/>
          <a:p>
            <a:r>
              <a:rPr lang="en-US" sz="3200" b="1" dirty="0">
                <a:solidFill>
                  <a:schemeClr val="tx1">
                    <a:lumMod val="75000"/>
                    <a:lumOff val="25000"/>
                  </a:schemeClr>
                </a:solidFill>
              </a:rPr>
              <a:t>The missing link</a:t>
            </a:r>
          </a:p>
          <a:p>
            <a:pPr marL="285750" indent="-285750">
              <a:buFont typeface="Courier New" panose="02070309020205020404" pitchFamily="49" charset="0"/>
              <a:buChar char="o"/>
            </a:pPr>
            <a:r>
              <a:rPr lang="en-US" dirty="0">
                <a:solidFill>
                  <a:schemeClr val="tx1">
                    <a:lumMod val="75000"/>
                    <a:lumOff val="25000"/>
                  </a:schemeClr>
                </a:solidFill>
              </a:rPr>
              <a:t>Constructing a personal apologia is important!  The Bible is clear that we should have one.  It is a source of vitality for the believer, and it is essential to be at the ready for anyone who demands it.</a:t>
            </a:r>
          </a:p>
          <a:p>
            <a:endParaRPr lang="en-US" dirty="0">
              <a:solidFill>
                <a:schemeClr val="tx1">
                  <a:lumMod val="75000"/>
                  <a:lumOff val="25000"/>
                </a:schemeClr>
              </a:solidFill>
            </a:endParaRPr>
          </a:p>
          <a:p>
            <a:pPr marL="285750" indent="-285750">
              <a:buFont typeface="Courier New" panose="02070309020205020404" pitchFamily="49" charset="0"/>
              <a:buChar char="o"/>
            </a:pPr>
            <a:r>
              <a:rPr lang="en-US" dirty="0">
                <a:solidFill>
                  <a:schemeClr val="tx1">
                    <a:lumMod val="75000"/>
                    <a:lumOff val="25000"/>
                  </a:schemeClr>
                </a:solidFill>
              </a:rPr>
              <a:t>As I searched my studies and the world wide web, I failed to come across any step by step approach to help the believer regarding the writing of a personal apologia.  </a:t>
            </a:r>
          </a:p>
          <a:p>
            <a:pPr marL="285750" indent="-285750">
              <a:buFont typeface="Courier New" panose="02070309020205020404" pitchFamily="49" charset="0"/>
              <a:buChar char="o"/>
            </a:pPr>
            <a:endParaRPr lang="en-US" dirty="0">
              <a:solidFill>
                <a:schemeClr val="tx1">
                  <a:lumMod val="75000"/>
                  <a:lumOff val="25000"/>
                </a:schemeClr>
              </a:solidFill>
            </a:endParaRPr>
          </a:p>
          <a:p>
            <a:pPr marL="285750" indent="-285750">
              <a:buFont typeface="Courier New" panose="02070309020205020404" pitchFamily="49" charset="0"/>
              <a:buChar char="o"/>
            </a:pPr>
            <a:r>
              <a:rPr lang="en-US" dirty="0">
                <a:solidFill>
                  <a:schemeClr val="tx1">
                    <a:lumMod val="75000"/>
                    <a:lumOff val="25000"/>
                  </a:schemeClr>
                </a:solidFill>
              </a:rPr>
              <a:t>So I asked myself… What is the “apologia” (the courtroom defense) for the HOPE in me? </a:t>
            </a:r>
          </a:p>
        </p:txBody>
      </p:sp>
      <p:sp>
        <p:nvSpPr>
          <p:cNvPr id="7" name="Rectangle 6">
            <a:extLst>
              <a:ext uri="{FF2B5EF4-FFF2-40B4-BE49-F238E27FC236}">
                <a16:creationId xmlns:a16="http://schemas.microsoft.com/office/drawing/2014/main" id="{8990819F-73BA-4383-9DD6-DAFC8D01510F}"/>
              </a:ext>
            </a:extLst>
          </p:cNvPr>
          <p:cNvSpPr/>
          <p:nvPr/>
        </p:nvSpPr>
        <p:spPr>
          <a:xfrm>
            <a:off x="8175174" y="1257300"/>
            <a:ext cx="3684812" cy="4739759"/>
          </a:xfrm>
          <a:prstGeom prst="rect">
            <a:avLst/>
          </a:prstGeom>
        </p:spPr>
        <p:txBody>
          <a:bodyPr wrap="square">
            <a:spAutoFit/>
          </a:bodyPr>
          <a:lstStyle/>
          <a:p>
            <a:r>
              <a:rPr lang="en-US" sz="3200" b="1" dirty="0">
                <a:solidFill>
                  <a:schemeClr val="tx1">
                    <a:lumMod val="75000"/>
                    <a:lumOff val="25000"/>
                  </a:schemeClr>
                </a:solidFill>
              </a:rPr>
              <a:t>Time for the “work”</a:t>
            </a:r>
            <a:endParaRPr lang="en-US" sz="3200" dirty="0">
              <a:solidFill>
                <a:schemeClr val="tx1">
                  <a:lumMod val="75000"/>
                  <a:lumOff val="25000"/>
                </a:schemeClr>
              </a:solidFill>
            </a:endParaRPr>
          </a:p>
          <a:p>
            <a:pPr marL="285750" indent="-285750">
              <a:buFont typeface="Courier New" panose="02070309020205020404" pitchFamily="49" charset="0"/>
              <a:buChar char="o"/>
            </a:pPr>
            <a:r>
              <a:rPr lang="en-US" dirty="0">
                <a:solidFill>
                  <a:schemeClr val="tx1">
                    <a:lumMod val="75000"/>
                    <a:lumOff val="25000"/>
                  </a:schemeClr>
                </a:solidFill>
              </a:rPr>
              <a:t>Since we are dealing with a legal term, a “well reasoned defense,” I believe a process can be used.</a:t>
            </a:r>
          </a:p>
          <a:p>
            <a:pPr marL="285750" indent="-285750">
              <a:buFont typeface="Courier New" panose="02070309020205020404" pitchFamily="49" charset="0"/>
              <a:buChar char="o"/>
            </a:pPr>
            <a:endParaRPr lang="en-US" dirty="0">
              <a:solidFill>
                <a:schemeClr val="tx1">
                  <a:lumMod val="75000"/>
                  <a:lumOff val="25000"/>
                </a:schemeClr>
              </a:solidFill>
            </a:endParaRPr>
          </a:p>
          <a:p>
            <a:pPr marL="285750" indent="-285750">
              <a:buFont typeface="Courier New" panose="02070309020205020404" pitchFamily="49" charset="0"/>
              <a:buChar char="o"/>
            </a:pPr>
            <a:r>
              <a:rPr lang="en-US" dirty="0">
                <a:solidFill>
                  <a:schemeClr val="tx1">
                    <a:lumMod val="75000"/>
                    <a:lumOff val="25000"/>
                  </a:schemeClr>
                </a:solidFill>
              </a:rPr>
              <a:t>That is to say, each of our apologias will differ from one another, but they will all be reasonable, sustainable, accessible, and all be at the ready (practiced/updated). </a:t>
            </a:r>
          </a:p>
          <a:p>
            <a:r>
              <a:rPr lang="en-US" dirty="0">
                <a:solidFill>
                  <a:schemeClr val="tx1">
                    <a:lumMod val="75000"/>
                    <a:lumOff val="25000"/>
                  </a:schemeClr>
                </a:solidFill>
              </a:rPr>
              <a:t> </a:t>
            </a:r>
          </a:p>
          <a:p>
            <a:pPr marL="285750" indent="-285750">
              <a:buFont typeface="Courier New" panose="02070309020205020404" pitchFamily="49" charset="0"/>
              <a:buChar char="o"/>
            </a:pPr>
            <a:r>
              <a:rPr lang="en-US" dirty="0">
                <a:solidFill>
                  <a:schemeClr val="tx1">
                    <a:lumMod val="75000"/>
                    <a:lumOff val="25000"/>
                  </a:schemeClr>
                </a:solidFill>
              </a:rPr>
              <a:t>I am hoping by the end of this investigation each of us has OUR apologia ready for anyone who demands it!</a:t>
            </a:r>
          </a:p>
        </p:txBody>
      </p:sp>
    </p:spTree>
    <p:extLst>
      <p:ext uri="{BB962C8B-B14F-4D97-AF65-F5344CB8AC3E}">
        <p14:creationId xmlns:p14="http://schemas.microsoft.com/office/powerpoint/2010/main" val="27421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anim calcmode="lin" valueType="num">
                                      <p:cBhvr>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1000"/>
                                        <p:tgtEl>
                                          <p:spTgt spid="7">
                                            <p:txEl>
                                              <p:pRg st="1" end="1"/>
                                            </p:txEl>
                                          </p:spTgt>
                                        </p:tgtEl>
                                      </p:cBhvr>
                                    </p:animEffect>
                                    <p:anim calcmode="lin" valueType="num">
                                      <p:cBhvr>
                                        <p:cTn id="4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1000"/>
                                        <p:tgtEl>
                                          <p:spTgt spid="7">
                                            <p:txEl>
                                              <p:pRg st="3" end="3"/>
                                            </p:txEl>
                                          </p:spTgt>
                                        </p:tgtEl>
                                      </p:cBhvr>
                                    </p:animEffect>
                                    <p:anim calcmode="lin" valueType="num">
                                      <p:cBhvr>
                                        <p:cTn id="4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1000"/>
                                        <p:tgtEl>
                                          <p:spTgt spid="7">
                                            <p:txEl>
                                              <p:pRg st="5" end="5"/>
                                            </p:txEl>
                                          </p:spTgt>
                                        </p:tgtEl>
                                      </p:cBhvr>
                                    </p:animEffect>
                                    <p:anim calcmode="lin" valueType="num">
                                      <p:cBhvr>
                                        <p:cTn id="5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5692-3082-4A45-8FAA-C82B09000874}"/>
              </a:ext>
            </a:extLst>
          </p:cNvPr>
          <p:cNvSpPr>
            <a:spLocks noGrp="1"/>
          </p:cNvSpPr>
          <p:nvPr>
            <p:ph type="title"/>
          </p:nvPr>
        </p:nvSpPr>
        <p:spPr>
          <a:xfrm>
            <a:off x="130124" y="125541"/>
            <a:ext cx="7474172" cy="1003673"/>
          </a:xfrm>
        </p:spPr>
        <p:txBody>
          <a:bodyPr>
            <a:normAutofit/>
          </a:bodyPr>
          <a:lstStyle/>
          <a:p>
            <a:r>
              <a:rPr lang="en-NZ" b="1" dirty="0"/>
              <a:t>Know How: Reasonable</a:t>
            </a:r>
          </a:p>
        </p:txBody>
      </p:sp>
      <p:sp>
        <p:nvSpPr>
          <p:cNvPr id="3" name="Content Placeholder 2">
            <a:extLst>
              <a:ext uri="{FF2B5EF4-FFF2-40B4-BE49-F238E27FC236}">
                <a16:creationId xmlns:a16="http://schemas.microsoft.com/office/drawing/2014/main" id="{35AE060E-99FE-49CB-9DEC-36D5868A2D13}"/>
              </a:ext>
            </a:extLst>
          </p:cNvPr>
          <p:cNvSpPr>
            <a:spLocks noGrp="1"/>
          </p:cNvSpPr>
          <p:nvPr>
            <p:ph idx="1"/>
          </p:nvPr>
        </p:nvSpPr>
        <p:spPr>
          <a:xfrm>
            <a:off x="89646" y="926432"/>
            <a:ext cx="8703625" cy="5931568"/>
          </a:xfrm>
        </p:spPr>
        <p:txBody>
          <a:bodyPr anchor="t">
            <a:normAutofit/>
          </a:bodyPr>
          <a:lstStyle/>
          <a:p>
            <a:pPr marL="0" indent="0">
              <a:buNone/>
            </a:pPr>
            <a:r>
              <a:rPr lang="en-NZ" sz="2400" dirty="0"/>
              <a:t>The word Peter used (</a:t>
            </a:r>
            <a:r>
              <a:rPr lang="en-NZ" sz="2400" dirty="0" err="1"/>
              <a:t>apologian</a:t>
            </a:r>
            <a:r>
              <a:rPr lang="en-NZ" sz="2400" dirty="0"/>
              <a:t>) is a legal term.  He is very clear that this is to be a well reasoned </a:t>
            </a:r>
            <a:r>
              <a:rPr lang="en-NZ" sz="2400" u="sng" dirty="0"/>
              <a:t>verbal</a:t>
            </a:r>
            <a:r>
              <a:rPr lang="en-NZ" sz="2400" dirty="0"/>
              <a:t> reply.  Simply stating that you know it is true, and that a person simply have “faith” does not satisfy what Peter is asking of us.   This is not how the Holy Spirit is instructing us.  Faith in Jesus is NOT blind faith.  It is the gift of God.  Every year the Church celebrates many events.  These, like the birth and the resurrection of Jesus, are real events that happened in history.  Like Paul stated in his defence to King Agrippa (see Acts 26) the life of Jesus was not lived out “in a corner.”  I will admit that the 1</a:t>
            </a:r>
            <a:r>
              <a:rPr lang="en-NZ" sz="2400" baseline="30000" dirty="0"/>
              <a:t>st</a:t>
            </a:r>
            <a:r>
              <a:rPr lang="en-NZ" sz="2400" dirty="0"/>
              <a:t> century Church did have it a bit easier when it comes to a “courtroom argument.”  They could (and did) say, “go ask the eyewitnesses yourself.”  Peter ate with the risen Jesus along with others.  Now, we do have their written accounts, but we do not have the luxury of saying, “Hay, just go talk to James.”  With that said, each their lives would ultimately be taken on account of their beliefs, and this is something many of us DO NOT FACE.  So how do we formulate a REASONABLE apologia?         </a:t>
            </a:r>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160" descr="Desk">
            <a:extLst>
              <a:ext uri="{FF2B5EF4-FFF2-40B4-BE49-F238E27FC236}">
                <a16:creationId xmlns:a16="http://schemas.microsoft.com/office/drawing/2014/main" id="{8C2FC43A-30E8-4B11-8263-141649585FEA}"/>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9413987" y="2857501"/>
            <a:ext cx="1142998" cy="1142998"/>
          </a:xfrm>
          <a:prstGeom prst="rect">
            <a:avLst/>
          </a:prstGeom>
        </p:spPr>
      </p:pic>
    </p:spTree>
    <p:extLst>
      <p:ext uri="{BB962C8B-B14F-4D97-AF65-F5344CB8AC3E}">
        <p14:creationId xmlns:p14="http://schemas.microsoft.com/office/powerpoint/2010/main" val="83762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455692-3082-4A45-8FAA-C82B09000874}"/>
              </a:ext>
            </a:extLst>
          </p:cNvPr>
          <p:cNvSpPr>
            <a:spLocks noGrp="1"/>
          </p:cNvSpPr>
          <p:nvPr>
            <p:ph type="title"/>
          </p:nvPr>
        </p:nvSpPr>
        <p:spPr>
          <a:xfrm>
            <a:off x="4234375" y="0"/>
            <a:ext cx="7164493" cy="757989"/>
          </a:xfrm>
        </p:spPr>
        <p:txBody>
          <a:bodyPr>
            <a:normAutofit/>
          </a:bodyPr>
          <a:lstStyle/>
          <a:p>
            <a:r>
              <a:rPr lang="en-NZ" b="1" dirty="0"/>
              <a:t>Know How: Reasonable</a:t>
            </a:r>
          </a:p>
        </p:txBody>
      </p:sp>
      <p:pic>
        <p:nvPicPr>
          <p:cNvPr id="4" name="Picture Placeholder 160" descr="Desk">
            <a:extLst>
              <a:ext uri="{FF2B5EF4-FFF2-40B4-BE49-F238E27FC236}">
                <a16:creationId xmlns:a16="http://schemas.microsoft.com/office/drawing/2014/main" id="{8C2FC43A-30E8-4B11-8263-141649585FEA}"/>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35AE060E-99FE-49CB-9DEC-36D5868A2D13}"/>
              </a:ext>
            </a:extLst>
          </p:cNvPr>
          <p:cNvSpPr>
            <a:spLocks noGrp="1"/>
          </p:cNvSpPr>
          <p:nvPr>
            <p:ph idx="1"/>
          </p:nvPr>
        </p:nvSpPr>
        <p:spPr>
          <a:xfrm>
            <a:off x="4234375" y="613611"/>
            <a:ext cx="7807570" cy="6352673"/>
          </a:xfrm>
        </p:spPr>
        <p:txBody>
          <a:bodyPr>
            <a:normAutofit/>
          </a:bodyPr>
          <a:lstStyle/>
          <a:p>
            <a:r>
              <a:rPr lang="en-NZ" sz="1800" dirty="0"/>
              <a:t>What area/topic concerning the life of Jesus most interests you?</a:t>
            </a:r>
          </a:p>
          <a:p>
            <a:pPr lvl="1"/>
            <a:r>
              <a:rPr lang="en-NZ" sz="1800" dirty="0"/>
              <a:t>It is vital we choose something that we love about Jesus.  Something that we know or would love to know more about.</a:t>
            </a:r>
          </a:p>
          <a:p>
            <a:pPr lvl="1"/>
            <a:r>
              <a:rPr lang="en-NZ" sz="1800" dirty="0"/>
              <a:t>Topics can include: The Resurrection, The Reliability of the Bible, The Fulfilment of Prophesy, The Fact of the Church in History, Jesus’ Divine Claims, Jesus’ Life and Teaching, The Historical Effect of Jesus’ Life, The Worldview Approach, and/or any other </a:t>
            </a:r>
            <a:r>
              <a:rPr lang="en-NZ" sz="1800" u="sng" dirty="0"/>
              <a:t>evidence guided</a:t>
            </a:r>
            <a:r>
              <a:rPr lang="en-NZ" sz="1800" dirty="0"/>
              <a:t> interest you might have.</a:t>
            </a:r>
          </a:p>
          <a:p>
            <a:r>
              <a:rPr lang="en-NZ" sz="1800" dirty="0"/>
              <a:t>What does a REASONABLE apologia look like?  It should with TRUTH and COHERENCE address the BIG questions of human beings…</a:t>
            </a:r>
          </a:p>
          <a:p>
            <a:pPr lvl="2"/>
            <a:r>
              <a:rPr lang="en-NZ" b="1" dirty="0"/>
              <a:t>OH IS THAT ALL</a:t>
            </a:r>
          </a:p>
          <a:p>
            <a:pPr lvl="1"/>
            <a:r>
              <a:rPr lang="en-NZ" sz="1800" dirty="0"/>
              <a:t>Believe it or not this is not as daunting as it may initially seem</a:t>
            </a:r>
          </a:p>
          <a:p>
            <a:pPr lvl="1"/>
            <a:r>
              <a:rPr lang="en-NZ" sz="1800" dirty="0"/>
              <a:t>According to Ravi Zacharias and a host of nonbelieving thinkers the BIG questions can be summed up into these four areas: ORIGIN, MEANING, MORALITY, and DESTINY.</a:t>
            </a:r>
          </a:p>
          <a:p>
            <a:pPr lvl="2"/>
            <a:r>
              <a:rPr lang="en-NZ" b="1" dirty="0"/>
              <a:t>Well that didn’t help… Still seems daunting!</a:t>
            </a:r>
          </a:p>
          <a:p>
            <a:pPr lvl="1"/>
            <a:r>
              <a:rPr lang="en-NZ" sz="1800" dirty="0"/>
              <a:t>NOT for the Christian!  </a:t>
            </a:r>
          </a:p>
          <a:p>
            <a:pPr lvl="1"/>
            <a:r>
              <a:rPr lang="en-NZ" sz="1800" dirty="0"/>
              <a:t>Christianity in it’s pure form as exampled and empowered by JESUS is not a religion.  IT IS TRUTH!</a:t>
            </a:r>
          </a:p>
          <a:p>
            <a:pPr lvl="1"/>
            <a:r>
              <a:rPr lang="en-NZ" sz="1800" dirty="0"/>
              <a:t>Which means that a COHERENT TRUTH apologia is not only possible; it is the natural outcome of a unbiased approach to the evidence</a:t>
            </a:r>
          </a:p>
          <a:p>
            <a:pPr marL="914400" lvl="2" indent="0">
              <a:buNone/>
            </a:pPr>
            <a:r>
              <a:rPr lang="en-NZ" sz="1300" dirty="0"/>
              <a:t>       </a:t>
            </a:r>
          </a:p>
        </p:txBody>
      </p:sp>
    </p:spTree>
    <p:extLst>
      <p:ext uri="{BB962C8B-B14F-4D97-AF65-F5344CB8AC3E}">
        <p14:creationId xmlns:p14="http://schemas.microsoft.com/office/powerpoint/2010/main" val="24891096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1000"/>
                                        <p:tgtEl>
                                          <p:spTgt spid="3">
                                            <p:txEl>
                                              <p:pRg st="5" end="5"/>
                                            </p:txEl>
                                          </p:spTgt>
                                        </p:tgtEl>
                                      </p:cBhvr>
                                    </p:animEffect>
                                    <p:anim calcmode="lin" valueType="num">
                                      <p:cBhvr>
                                        <p:cTn id="5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2000"/>
                                        <p:tgtEl>
                                          <p:spTgt spid="3">
                                            <p:txEl>
                                              <p:pRg st="7" end="7"/>
                                            </p:txEl>
                                          </p:spTgt>
                                        </p:tgtEl>
                                      </p:cBhvr>
                                    </p:animEffect>
                                    <p:anim calcmode="lin" valueType="num">
                                      <p:cBhvr>
                                        <p:cTn id="7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7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1000"/>
                                        <p:tgtEl>
                                          <p:spTgt spid="3">
                                            <p:txEl>
                                              <p:pRg st="8" end="8"/>
                                            </p:txEl>
                                          </p:spTgt>
                                        </p:tgtEl>
                                      </p:cBhvr>
                                    </p:animEffect>
                                    <p:anim calcmode="lin" valueType="num">
                                      <p:cBhvr>
                                        <p:cTn id="7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Effect transition="in" filter="fade">
                                      <p:cBhvr>
                                        <p:cTn id="83" dur="1000"/>
                                        <p:tgtEl>
                                          <p:spTgt spid="3">
                                            <p:txEl>
                                              <p:pRg st="9" end="9"/>
                                            </p:txEl>
                                          </p:spTgt>
                                        </p:tgtEl>
                                      </p:cBhvr>
                                    </p:animEffect>
                                    <p:anim calcmode="lin" valueType="num">
                                      <p:cBhvr>
                                        <p:cTn id="8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10" end="10"/>
                                            </p:txEl>
                                          </p:spTgt>
                                        </p:tgtEl>
                                        <p:attrNameLst>
                                          <p:attrName>style.visibility</p:attrName>
                                        </p:attrNameLst>
                                      </p:cBhvr>
                                      <p:to>
                                        <p:strVal val="visible"/>
                                      </p:to>
                                    </p:set>
                                    <p:animEffect transition="in" filter="fade">
                                      <p:cBhvr>
                                        <p:cTn id="90" dur="1000"/>
                                        <p:tgtEl>
                                          <p:spTgt spid="3">
                                            <p:txEl>
                                              <p:pRg st="10" end="10"/>
                                            </p:txEl>
                                          </p:spTgt>
                                        </p:tgtEl>
                                      </p:cBhvr>
                                    </p:animEffect>
                                    <p:anim calcmode="lin" valueType="num">
                                      <p:cBhvr>
                                        <p:cTn id="9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5692-3082-4A45-8FAA-C82B09000874}"/>
              </a:ext>
            </a:extLst>
          </p:cNvPr>
          <p:cNvSpPr>
            <a:spLocks noGrp="1"/>
          </p:cNvSpPr>
          <p:nvPr>
            <p:ph type="title"/>
          </p:nvPr>
        </p:nvSpPr>
        <p:spPr>
          <a:xfrm>
            <a:off x="156754" y="1"/>
            <a:ext cx="5919783" cy="770708"/>
          </a:xfrm>
        </p:spPr>
        <p:txBody>
          <a:bodyPr>
            <a:normAutofit/>
          </a:bodyPr>
          <a:lstStyle/>
          <a:p>
            <a:r>
              <a:rPr lang="en-NZ" b="1" dirty="0"/>
              <a:t>Know How: Reasonable</a:t>
            </a:r>
          </a:p>
        </p:txBody>
      </p:sp>
      <p:sp>
        <p:nvSpPr>
          <p:cNvPr id="3" name="Content Placeholder 2">
            <a:extLst>
              <a:ext uri="{FF2B5EF4-FFF2-40B4-BE49-F238E27FC236}">
                <a16:creationId xmlns:a16="http://schemas.microsoft.com/office/drawing/2014/main" id="{35AE060E-99FE-49CB-9DEC-36D5868A2D13}"/>
              </a:ext>
            </a:extLst>
          </p:cNvPr>
          <p:cNvSpPr>
            <a:spLocks noGrp="1"/>
          </p:cNvSpPr>
          <p:nvPr>
            <p:ph idx="1"/>
          </p:nvPr>
        </p:nvSpPr>
        <p:spPr>
          <a:xfrm>
            <a:off x="0" y="643003"/>
            <a:ext cx="6453051" cy="6079074"/>
          </a:xfrm>
        </p:spPr>
        <p:txBody>
          <a:bodyPr anchor="t">
            <a:normAutofit fontScale="85000" lnSpcReduction="20000"/>
          </a:bodyPr>
          <a:lstStyle/>
          <a:p>
            <a:r>
              <a:rPr lang="en-NZ" sz="2100" dirty="0"/>
              <a:t>Step 1: Choose your “courtroom” topic</a:t>
            </a:r>
          </a:p>
          <a:p>
            <a:r>
              <a:rPr lang="en-NZ" sz="2100" dirty="0"/>
              <a:t>Step 2: Find your “courtroom” evidence</a:t>
            </a:r>
          </a:p>
          <a:p>
            <a:pPr lvl="1"/>
            <a:r>
              <a:rPr lang="en-NZ" sz="2100" dirty="0"/>
              <a:t>DO THE WORK!  Find out the latest TRUTHS available that prove your “courtroom” argument (apologia) is a viable worldview.</a:t>
            </a:r>
            <a:endParaRPr lang="en-NZ" sz="2100" b="1" dirty="0"/>
          </a:p>
          <a:p>
            <a:pPr lvl="1"/>
            <a:r>
              <a:rPr lang="en-NZ" sz="2100" dirty="0"/>
              <a:t>Keep to the FACTS that build your argument around the BIG human questions.  In other words, you do not have to become a professional apologist.  Find and learn those truths that illuminate the answer to ORIGIN, MEANING, MORALITY, and DESTINY.</a:t>
            </a:r>
          </a:p>
          <a:p>
            <a:pPr lvl="1"/>
            <a:r>
              <a:rPr lang="en-NZ" sz="2100" dirty="0"/>
              <a:t>EXAMPLE: It will be tough to convince a sceptic that the resurrection took place, but you could, fairly easily, present compelling EVIDENCE that Jesus rising from the grave IS the most convincing explanation.  This is if you DO THE WORK</a:t>
            </a:r>
          </a:p>
          <a:p>
            <a:pPr lvl="1"/>
            <a:r>
              <a:rPr lang="en-NZ" sz="2100" dirty="0"/>
              <a:t>Again we do not need to become experts in the field, but it is our Biblical mandate to “be ready.”  Sticking to the Big Four areas will be a good guide when it come to the “what” to really learn and prepare.</a:t>
            </a:r>
          </a:p>
          <a:p>
            <a:r>
              <a:rPr lang="en-NZ" sz="2100" dirty="0"/>
              <a:t>Step 3: Stay up to date</a:t>
            </a:r>
          </a:p>
          <a:p>
            <a:pPr lvl="1"/>
            <a:r>
              <a:rPr lang="en-NZ" sz="2100" dirty="0"/>
              <a:t>Occasionally look at what the “pros” are up to.</a:t>
            </a:r>
          </a:p>
          <a:p>
            <a:pPr lvl="1"/>
            <a:r>
              <a:rPr lang="en-NZ" sz="2100" dirty="0"/>
              <a:t>Read/watch some of the latest responses, methods, and evidences.</a:t>
            </a:r>
          </a:p>
          <a:p>
            <a:pPr lvl="1"/>
            <a:r>
              <a:rPr lang="en-NZ" sz="2100" dirty="0"/>
              <a:t>Go to trusted sources. </a:t>
            </a:r>
            <a:r>
              <a:rPr lang="en-NZ" sz="2100" dirty="0">
                <a:sym typeface="Wingdings" panose="05000000000000000000" pitchFamily="2" charset="2"/>
              </a:rPr>
              <a:t> Similar worldview!</a:t>
            </a:r>
            <a:endParaRPr lang="en-NZ" sz="2100" dirty="0"/>
          </a:p>
          <a:p>
            <a:pPr lvl="1"/>
            <a:r>
              <a:rPr lang="en-NZ" sz="2100" dirty="0"/>
              <a:t>This has the dual benefit of information and encouragement.</a:t>
            </a:r>
          </a:p>
          <a:p>
            <a:pPr lvl="1"/>
            <a:endParaRPr lang="en-NZ" sz="1600" dirty="0"/>
          </a:p>
          <a:p>
            <a:pPr marL="914400" lvl="2" indent="0">
              <a:buNone/>
            </a:pPr>
            <a:r>
              <a:rPr lang="en-NZ" sz="900" dirty="0"/>
              <a:t>       </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Placeholder 160" descr="Desk">
            <a:extLst>
              <a:ext uri="{FF2B5EF4-FFF2-40B4-BE49-F238E27FC236}">
                <a16:creationId xmlns:a16="http://schemas.microsoft.com/office/drawing/2014/main" id="{8C2FC43A-30E8-4B11-8263-141649585FEA}"/>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7884057" y="643002"/>
            <a:ext cx="3796790" cy="3796790"/>
          </a:xfrm>
          <a:prstGeom prst="rect">
            <a:avLst/>
          </a:prstGeom>
        </p:spPr>
      </p:pic>
    </p:spTree>
    <p:extLst>
      <p:ext uri="{BB962C8B-B14F-4D97-AF65-F5344CB8AC3E}">
        <p14:creationId xmlns:p14="http://schemas.microsoft.com/office/powerpoint/2010/main" val="32166289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fade">
                                      <p:cBhvr>
                                        <p:cTn id="74" dur="1000"/>
                                        <p:tgtEl>
                                          <p:spTgt spid="3">
                                            <p:txEl>
                                              <p:pRg st="9" end="9"/>
                                            </p:txEl>
                                          </p:spTgt>
                                        </p:tgtEl>
                                      </p:cBhvr>
                                    </p:animEffect>
                                    <p:anim calcmode="lin" valueType="num">
                                      <p:cBhvr>
                                        <p:cTn id="7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fade">
                                      <p:cBhvr>
                                        <p:cTn id="81" dur="1000"/>
                                        <p:tgtEl>
                                          <p:spTgt spid="3">
                                            <p:txEl>
                                              <p:pRg st="10" end="10"/>
                                            </p:txEl>
                                          </p:spTgt>
                                        </p:tgtEl>
                                      </p:cBhvr>
                                    </p:animEffect>
                                    <p:anim calcmode="lin" valueType="num">
                                      <p:cBhvr>
                                        <p:cTn id="8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2059</Words>
  <Application>Microsoft Office PowerPoint</Application>
  <PresentationFormat>Widescreen</PresentationFormat>
  <Paragraphs>113</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Times New Roman</vt:lpstr>
      <vt:lpstr>Office Theme</vt:lpstr>
      <vt:lpstr>Reason for the HOPE!</vt:lpstr>
      <vt:lpstr>1 Peter 3:  14 - 17</vt:lpstr>
      <vt:lpstr>PowerPoint Presentation</vt:lpstr>
      <vt:lpstr>PowerPoint Presentation</vt:lpstr>
      <vt:lpstr>PowerPoint Presentation</vt:lpstr>
      <vt:lpstr>PowerPoint Presentation</vt:lpstr>
      <vt:lpstr>Know How: Reasonable</vt:lpstr>
      <vt:lpstr>Know How: Reasonable</vt:lpstr>
      <vt:lpstr>Know How: Reasonable</vt:lpstr>
      <vt:lpstr>Know How: Sustainable and Accessible</vt:lpstr>
      <vt:lpstr>Know How: Sustainable and Accessible</vt:lpstr>
      <vt:lpstr>Know How: Sustainable and Accessible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 for the HOPE!</dc:title>
  <dc:creator>Matthew Lesniak</dc:creator>
  <cp:lastModifiedBy>Matthew Lesniak</cp:lastModifiedBy>
  <cp:revision>6</cp:revision>
  <dcterms:created xsi:type="dcterms:W3CDTF">2020-05-28T04:03:25Z</dcterms:created>
  <dcterms:modified xsi:type="dcterms:W3CDTF">2020-06-04T03:20:42Z</dcterms:modified>
</cp:coreProperties>
</file>